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43"/>
  </p:notesMasterIdLst>
  <p:sldIdLst>
    <p:sldId id="256" r:id="rId2"/>
    <p:sldId id="262" r:id="rId3"/>
    <p:sldId id="376" r:id="rId4"/>
    <p:sldId id="340" r:id="rId5"/>
    <p:sldId id="341" r:id="rId6"/>
    <p:sldId id="342" r:id="rId7"/>
    <p:sldId id="384" r:id="rId8"/>
    <p:sldId id="344" r:id="rId9"/>
    <p:sldId id="382" r:id="rId10"/>
    <p:sldId id="345" r:id="rId11"/>
    <p:sldId id="332" r:id="rId12"/>
    <p:sldId id="346" r:id="rId13"/>
    <p:sldId id="347" r:id="rId14"/>
    <p:sldId id="348" r:id="rId15"/>
    <p:sldId id="349" r:id="rId16"/>
    <p:sldId id="350" r:id="rId17"/>
    <p:sldId id="351" r:id="rId18"/>
    <p:sldId id="355" r:id="rId19"/>
    <p:sldId id="356" r:id="rId20"/>
    <p:sldId id="357" r:id="rId21"/>
    <p:sldId id="358" r:id="rId22"/>
    <p:sldId id="359" r:id="rId23"/>
    <p:sldId id="360" r:id="rId24"/>
    <p:sldId id="352" r:id="rId25"/>
    <p:sldId id="378" r:id="rId26"/>
    <p:sldId id="361" r:id="rId27"/>
    <p:sldId id="362" r:id="rId28"/>
    <p:sldId id="363" r:id="rId29"/>
    <p:sldId id="335" r:id="rId30"/>
    <p:sldId id="364" r:id="rId31"/>
    <p:sldId id="366" r:id="rId32"/>
    <p:sldId id="368" r:id="rId33"/>
    <p:sldId id="371" r:id="rId34"/>
    <p:sldId id="372" r:id="rId35"/>
    <p:sldId id="373" r:id="rId36"/>
    <p:sldId id="379" r:id="rId37"/>
    <p:sldId id="380" r:id="rId38"/>
    <p:sldId id="374" r:id="rId39"/>
    <p:sldId id="375" r:id="rId40"/>
    <p:sldId id="383" r:id="rId41"/>
    <p:sldId id="33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3BD3D"/>
    <a:srgbClr val="0062C4"/>
    <a:srgbClr val="00F256"/>
    <a:srgbClr val="03E74A"/>
    <a:srgbClr val="03CF42"/>
    <a:srgbClr val="FF4F2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0" autoAdjust="0"/>
    <p:restoredTop sz="93525" autoAdjust="0"/>
  </p:normalViewPr>
  <p:slideViewPr>
    <p:cSldViewPr>
      <p:cViewPr varScale="1">
        <p:scale>
          <a:sx n="70" d="100"/>
          <a:sy n="70" d="100"/>
        </p:scale>
        <p:origin x="115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Autism Age Group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18-25</c:v>
                </c:pt>
                <c:pt idx="1">
                  <c:v>01-17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28.57</c:v>
                </c:pt>
                <c:pt idx="1">
                  <c:v>71.430000000000007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Diet Restrictions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33.33</c:v>
                </c:pt>
                <c:pt idx="1">
                  <c:v>66.669999999999973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5442440923412102"/>
          <c:y val="0.484708957243567"/>
          <c:w val="0.17758737110789699"/>
          <c:h val="0.226441127137614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Difficulty in Expression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531728790267004"/>
          <c:y val="0.53902414242636598"/>
          <c:w val="0.20904867485410086"/>
          <c:h val="0.20557381961462401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>
        <c:manualLayout>
          <c:xMode val="edge"/>
          <c:yMode val="edge"/>
          <c:x val="0.12106233595800525"/>
          <c:y val="0.1008771929824561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5.0661959975963677E-2"/>
          <c:y val="0.37581173133887313"/>
          <c:w val="0.46862458037064825"/>
          <c:h val="0.48581845715310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Behavior in crowds</c:v>
                </c:pt>
              </c:strCache>
            </c:strRef>
          </c:tx>
          <c:explosion val="1"/>
          <c:dPt>
            <c:idx val="1"/>
            <c:bubble3D val="0"/>
          </c:dPt>
          <c:cat>
            <c:strRef>
              <c:f>Sheet1!$A$2:$A$4</c:f>
              <c:strCache>
                <c:ptCount val="3"/>
                <c:pt idx="0">
                  <c:v>Calm &amp; Composed</c:v>
                </c:pt>
                <c:pt idx="1">
                  <c:v>Uneasy and Uncomfortable</c:v>
                </c:pt>
                <c:pt idx="2">
                  <c:v>Cannot say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16.670000000000009</c:v>
                </c:pt>
                <c:pt idx="1">
                  <c:v>66.669999999999973</c:v>
                </c:pt>
                <c:pt idx="2">
                  <c:v>16.670000000000009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621900037461569"/>
          <c:y val="0.25744764909918599"/>
          <c:w val="0.41263966943887076"/>
          <c:h val="0.63744410120719297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Noise </a:t>
            </a:r>
            <a:r>
              <a:rPr lang="en-US" dirty="0" smtClean="0"/>
              <a:t>Tolerance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Noise Tolerance in Crowds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Other Expressions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363066498934318"/>
          <c:y val="0.49669292284254396"/>
          <c:w val="0.35160780966769684"/>
          <c:h val="0.32504209493740099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 </a:t>
            </a:r>
            <a:r>
              <a:rPr lang="en-US" dirty="0"/>
              <a:t>a conversation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Relating to others in a conversation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Not necessarily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16.670000000000009</c:v>
                </c:pt>
                <c:pt idx="1">
                  <c:v>16.670000000000009</c:v>
                </c:pt>
                <c:pt idx="2">
                  <c:v>66.669999999999973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675768820941937"/>
          <c:y val="0.39688976377952756"/>
          <c:w val="0.3503623966678342"/>
          <c:h val="0.49595013428011397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31AD6-D2B8-44F2-8B84-CA8BDD641FE0}" type="datetimeFigureOut">
              <a:rPr lang="en-US" smtClean="0"/>
              <a:pPr/>
              <a:t>11/14/2014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9C787-4363-4DE4-A17F-93022291DE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4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8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6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39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79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36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97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0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30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77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8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37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44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3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97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45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86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52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50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61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5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31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81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1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6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9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3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4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0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9C787-4363-4DE4-A17F-93022291DE7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48400" y="0"/>
            <a:ext cx="1828800" cy="762000"/>
          </a:xfrm>
          <a:prstGeom prst="rect">
            <a:avLst/>
          </a:prstGeom>
          <a:solidFill>
            <a:srgbClr val="0062C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837170" y="0"/>
            <a:ext cx="1306830" cy="1085850"/>
          </a:xfrm>
          <a:prstGeom prst="rect">
            <a:avLst/>
          </a:prstGeom>
          <a:solidFill>
            <a:srgbClr val="03BD3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048500" y="266700"/>
            <a:ext cx="1828800" cy="1828800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534400" y="666750"/>
            <a:ext cx="609600" cy="1828800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0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38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662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144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6496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2028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8492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4131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861979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1523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5860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6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0156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287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526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3/12/2013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617220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8660" y="6416040"/>
            <a:ext cx="365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12520" y="6416040"/>
            <a:ext cx="3657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16380" y="6416040"/>
            <a:ext cx="3657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920240" y="6416040"/>
            <a:ext cx="365760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90154" y="6150428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Introduction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005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641604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8660" y="6172200"/>
            <a:ext cx="365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12520" y="6416040"/>
            <a:ext cx="3657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16380" y="6416040"/>
            <a:ext cx="3657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920240" y="6416040"/>
            <a:ext cx="365760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49382" y="6150428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Requirements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5595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641604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8660" y="6416040"/>
            <a:ext cx="365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12520" y="6172200"/>
            <a:ext cx="3657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16380" y="6416040"/>
            <a:ext cx="3657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920240" y="6416040"/>
            <a:ext cx="365760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441278" y="6150428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Design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84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U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641604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8660" y="6416040"/>
            <a:ext cx="365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12520" y="6416040"/>
            <a:ext cx="3657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16380" y="6172200"/>
            <a:ext cx="3657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920240" y="6416040"/>
            <a:ext cx="365760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468" y="6150428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User Interface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84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641604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8660" y="6416040"/>
            <a:ext cx="3657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12520" y="6416040"/>
            <a:ext cx="3657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16380" y="6416040"/>
            <a:ext cx="3657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920240" y="6172200"/>
            <a:ext cx="365760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290354" y="6150428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Conclusion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284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248400" y="0"/>
            <a:ext cx="1828800" cy="762000"/>
          </a:xfrm>
          <a:prstGeom prst="rect">
            <a:avLst/>
          </a:prstGeom>
          <a:solidFill>
            <a:srgbClr val="0062C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837170" y="0"/>
            <a:ext cx="1306830" cy="1085850"/>
          </a:xfrm>
          <a:prstGeom prst="rect">
            <a:avLst/>
          </a:prstGeom>
          <a:solidFill>
            <a:srgbClr val="03BD3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48500" y="266700"/>
            <a:ext cx="1828800" cy="1828800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534400" y="666750"/>
            <a:ext cx="609600" cy="1828800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8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493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11/15/2014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B9ED84B-F1D3-48DF-92C1-F9032C64D0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68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68" r:id="rId3"/>
    <p:sldLayoutId id="2147483764" r:id="rId4"/>
    <p:sldLayoutId id="2147483765" r:id="rId5"/>
    <p:sldLayoutId id="2147483766" r:id="rId6"/>
    <p:sldLayoutId id="2147483767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666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cmeek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png"/><Relationship Id="rId7" Type="http://schemas.openxmlformats.org/officeDocument/2006/relationships/slide" Target="slide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5.wdp"/><Relationship Id="rId9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slide" Target="slide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jpeg"/><Relationship Id="rId4" Type="http://schemas.microsoft.com/office/2007/relationships/hdphoto" Target="../media/hdphoto5.wdp"/><Relationship Id="rId9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jpg"/><Relationship Id="rId1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microsoft.com/office/2007/relationships/hdphoto" Target="../media/hdphoto7.wdp"/><Relationship Id="rId12" Type="http://schemas.openxmlformats.org/officeDocument/2006/relationships/image" Target="../media/image31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microsoft.com/office/2007/relationships/hdphoto" Target="../media/hdphoto8.wdp"/><Relationship Id="rId5" Type="http://schemas.openxmlformats.org/officeDocument/2006/relationships/image" Target="../media/image26.png"/><Relationship Id="rId15" Type="http://schemas.openxmlformats.org/officeDocument/2006/relationships/image" Target="../media/image20.jpeg"/><Relationship Id="rId10" Type="http://schemas.openxmlformats.org/officeDocument/2006/relationships/image" Target="../media/image30.png"/><Relationship Id="rId19" Type="http://schemas.microsoft.com/office/2007/relationships/hdphoto" Target="../media/hdphoto6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18" Type="http://schemas.openxmlformats.org/officeDocument/2006/relationships/image" Target="../media/image34.jpeg"/><Relationship Id="rId3" Type="http://schemas.openxmlformats.org/officeDocument/2006/relationships/image" Target="../media/image28.png"/><Relationship Id="rId21" Type="http://schemas.openxmlformats.org/officeDocument/2006/relationships/image" Target="../media/image43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1.jpe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11" Type="http://schemas.microsoft.com/office/2007/relationships/hdphoto" Target="../media/hdphoto9.wdp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23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5.jpeg"/><Relationship Id="rId14" Type="http://schemas.openxmlformats.org/officeDocument/2006/relationships/image" Target="../media/image39.png"/><Relationship Id="rId2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1.png"/><Relationship Id="rId18" Type="http://schemas.microsoft.com/office/2007/relationships/hdphoto" Target="../media/hdphoto12.wdp"/><Relationship Id="rId26" Type="http://schemas.microsoft.com/office/2007/relationships/hdphoto" Target="../media/hdphoto6.wdp"/><Relationship Id="rId3" Type="http://schemas.openxmlformats.org/officeDocument/2006/relationships/image" Target="../media/image46.png"/><Relationship Id="rId21" Type="http://schemas.openxmlformats.org/officeDocument/2006/relationships/image" Target="../media/image33.jp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17" Type="http://schemas.openxmlformats.org/officeDocument/2006/relationships/image" Target="../media/image53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9.pn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11" Type="http://schemas.openxmlformats.org/officeDocument/2006/relationships/image" Target="../media/image50.png"/><Relationship Id="rId24" Type="http://schemas.openxmlformats.org/officeDocument/2006/relationships/image" Target="../media/image22.png"/><Relationship Id="rId5" Type="http://schemas.openxmlformats.org/officeDocument/2006/relationships/image" Target="../media/image48.png"/><Relationship Id="rId15" Type="http://schemas.openxmlformats.org/officeDocument/2006/relationships/image" Target="../media/image28.png"/><Relationship Id="rId23" Type="http://schemas.openxmlformats.org/officeDocument/2006/relationships/image" Target="../media/image34.jpeg"/><Relationship Id="rId10" Type="http://schemas.openxmlformats.org/officeDocument/2006/relationships/image" Target="../media/image26.png"/><Relationship Id="rId19" Type="http://schemas.openxmlformats.org/officeDocument/2006/relationships/image" Target="../media/image31.jp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56.png"/><Relationship Id="rId18" Type="http://schemas.openxmlformats.org/officeDocument/2006/relationships/image" Target="../media/image60.jpg"/><Relationship Id="rId26" Type="http://schemas.openxmlformats.org/officeDocument/2006/relationships/image" Target="../media/image20.jpeg"/><Relationship Id="rId3" Type="http://schemas.openxmlformats.org/officeDocument/2006/relationships/image" Target="../media/image54.jpg"/><Relationship Id="rId21" Type="http://schemas.openxmlformats.org/officeDocument/2006/relationships/image" Target="../media/image63.jpg"/><Relationship Id="rId7" Type="http://schemas.microsoft.com/office/2007/relationships/hdphoto" Target="../media/hdphoto12.wdp"/><Relationship Id="rId12" Type="http://schemas.microsoft.com/office/2007/relationships/hdphoto" Target="../media/hdphoto13.wdp"/><Relationship Id="rId17" Type="http://schemas.openxmlformats.org/officeDocument/2006/relationships/image" Target="../media/image59.jpg"/><Relationship Id="rId25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8.jp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24" Type="http://schemas.openxmlformats.org/officeDocument/2006/relationships/image" Target="../media/image40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65.jpg"/><Relationship Id="rId28" Type="http://schemas.openxmlformats.org/officeDocument/2006/relationships/image" Target="../media/image22.png"/><Relationship Id="rId10" Type="http://schemas.openxmlformats.org/officeDocument/2006/relationships/image" Target="../media/image35.jpeg"/><Relationship Id="rId19" Type="http://schemas.openxmlformats.org/officeDocument/2006/relationships/image" Target="../media/image61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57.png"/><Relationship Id="rId22" Type="http://schemas.openxmlformats.org/officeDocument/2006/relationships/image" Target="../media/image64.jpg"/><Relationship Id="rId27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jpeg"/><Relationship Id="rId18" Type="http://schemas.openxmlformats.org/officeDocument/2006/relationships/image" Target="../media/image77.png"/><Relationship Id="rId3" Type="http://schemas.openxmlformats.org/officeDocument/2006/relationships/image" Target="../media/image66.png"/><Relationship Id="rId21" Type="http://schemas.openxmlformats.org/officeDocument/2006/relationships/image" Target="../media/image80.jpeg"/><Relationship Id="rId7" Type="http://schemas.openxmlformats.org/officeDocument/2006/relationships/image" Target="../media/image68.jpeg"/><Relationship Id="rId12" Type="http://schemas.openxmlformats.org/officeDocument/2006/relationships/image" Target="../media/image72.jpeg"/><Relationship Id="rId17" Type="http://schemas.openxmlformats.org/officeDocument/2006/relationships/image" Target="../media/image76.png"/><Relationship Id="rId2" Type="http://schemas.openxmlformats.org/officeDocument/2006/relationships/image" Target="../media/image28.png"/><Relationship Id="rId16" Type="http://schemas.openxmlformats.org/officeDocument/2006/relationships/image" Target="../media/image22.png"/><Relationship Id="rId20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11" Type="http://schemas.openxmlformats.org/officeDocument/2006/relationships/image" Target="../media/image39.png"/><Relationship Id="rId24" Type="http://schemas.openxmlformats.org/officeDocument/2006/relationships/image" Target="../media/image82.jpg"/><Relationship Id="rId5" Type="http://schemas.openxmlformats.org/officeDocument/2006/relationships/image" Target="../media/image32.jpg"/><Relationship Id="rId15" Type="http://schemas.openxmlformats.org/officeDocument/2006/relationships/image" Target="../media/image75.jpeg"/><Relationship Id="rId23" Type="http://schemas.openxmlformats.org/officeDocument/2006/relationships/image" Target="../media/image46.png"/><Relationship Id="rId10" Type="http://schemas.openxmlformats.org/officeDocument/2006/relationships/image" Target="../media/image71.png"/><Relationship Id="rId19" Type="http://schemas.openxmlformats.org/officeDocument/2006/relationships/image" Target="../media/image78.jpe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4.jpeg"/><Relationship Id="rId22" Type="http://schemas.openxmlformats.org/officeDocument/2006/relationships/image" Target="../media/image8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jpeg"/><Relationship Id="rId18" Type="http://schemas.openxmlformats.org/officeDocument/2006/relationships/image" Target="../media/image26.png"/><Relationship Id="rId26" Type="http://schemas.openxmlformats.org/officeDocument/2006/relationships/image" Target="../media/image39.png"/><Relationship Id="rId3" Type="http://schemas.openxmlformats.org/officeDocument/2006/relationships/image" Target="../media/image66.png"/><Relationship Id="rId21" Type="http://schemas.openxmlformats.org/officeDocument/2006/relationships/image" Target="../media/image78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17" Type="http://schemas.openxmlformats.org/officeDocument/2006/relationships/image" Target="../media/image84.png"/><Relationship Id="rId25" Type="http://schemas.openxmlformats.org/officeDocument/2006/relationships/image" Target="../media/image85.wmf"/><Relationship Id="rId2" Type="http://schemas.openxmlformats.org/officeDocument/2006/relationships/image" Target="../media/image28.png"/><Relationship Id="rId16" Type="http://schemas.openxmlformats.org/officeDocument/2006/relationships/image" Target="../media/image83.jpe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11" Type="http://schemas.openxmlformats.org/officeDocument/2006/relationships/image" Target="../media/image72.jpeg"/><Relationship Id="rId24" Type="http://schemas.openxmlformats.org/officeDocument/2006/relationships/image" Target="../media/image81.jpeg"/><Relationship Id="rId5" Type="http://schemas.openxmlformats.org/officeDocument/2006/relationships/image" Target="../media/image32.jpg"/><Relationship Id="rId15" Type="http://schemas.openxmlformats.org/officeDocument/2006/relationships/image" Target="../media/image22.png"/><Relationship Id="rId23" Type="http://schemas.openxmlformats.org/officeDocument/2006/relationships/image" Target="../media/image80.jpeg"/><Relationship Id="rId10" Type="http://schemas.openxmlformats.org/officeDocument/2006/relationships/image" Target="../media/image71.png"/><Relationship Id="rId19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jpeg"/><Relationship Id="rId22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57349" y="2209800"/>
            <a:ext cx="6858000" cy="2238601"/>
          </a:xfrm>
        </p:spPr>
        <p:txBody>
          <a:bodyPr>
            <a:noAutofit/>
          </a:bodyPr>
          <a:lstStyle/>
          <a:p>
            <a:r>
              <a:rPr lang="en-US" sz="2000" dirty="0"/>
              <a:t>COEN </a:t>
            </a:r>
            <a:r>
              <a:rPr lang="en-US" sz="2000" dirty="0" smtClean="0"/>
              <a:t>285 –Fall 2014</a:t>
            </a:r>
            <a:endParaRPr lang="en-US" sz="2000" b="1" dirty="0" smtClean="0"/>
          </a:p>
          <a:p>
            <a:r>
              <a:rPr lang="en-US" sz="1800" b="1" dirty="0" smtClean="0"/>
              <a:t>TEAM 5</a:t>
            </a:r>
          </a:p>
          <a:p>
            <a:r>
              <a:rPr lang="en-US" sz="1800" dirty="0" err="1" smtClean="0"/>
              <a:t>Aditee</a:t>
            </a:r>
            <a:r>
              <a:rPr lang="en-US" sz="1800" dirty="0" smtClean="0"/>
              <a:t> </a:t>
            </a:r>
            <a:r>
              <a:rPr lang="en-US" sz="1800" dirty="0"/>
              <a:t>Nagle </a:t>
            </a:r>
          </a:p>
          <a:p>
            <a:r>
              <a:rPr lang="en-US" sz="1800" dirty="0" err="1"/>
              <a:t>Lizilina</a:t>
            </a:r>
            <a:r>
              <a:rPr lang="en-US" sz="1800" dirty="0"/>
              <a:t> </a:t>
            </a:r>
            <a:r>
              <a:rPr lang="en-US" sz="1800" dirty="0" err="1"/>
              <a:t>Parhi</a:t>
            </a:r>
            <a:endParaRPr lang="en-US" sz="1800" dirty="0"/>
          </a:p>
          <a:p>
            <a:r>
              <a:rPr lang="en-US" sz="1800" dirty="0" err="1"/>
              <a:t>Rachna</a:t>
            </a:r>
            <a:r>
              <a:rPr lang="en-US" sz="1800" dirty="0"/>
              <a:t> </a:t>
            </a:r>
            <a:r>
              <a:rPr lang="en-US" sz="1800" dirty="0" err="1"/>
              <a:t>Gajre</a:t>
            </a:r>
            <a:endParaRPr lang="en-US" sz="1800" dirty="0"/>
          </a:p>
          <a:p>
            <a:r>
              <a:rPr lang="en-US" sz="1800" dirty="0" err="1"/>
              <a:t>Seema</a:t>
            </a:r>
            <a:r>
              <a:rPr lang="en-US" sz="1800" dirty="0"/>
              <a:t> Sardesai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Software </a:t>
            </a:r>
            <a:r>
              <a:rPr lang="en-US" sz="4900" dirty="0" smtClean="0"/>
              <a:t>Engineering Project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Happy with </a:t>
            </a:r>
            <a:r>
              <a:rPr lang="en-US" sz="5400" dirty="0" err="1" smtClean="0"/>
              <a:t>Lappy</a:t>
            </a:r>
            <a:r>
              <a:rPr lang="en-US" sz="5400" dirty="0" smtClean="0"/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751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 Gathering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Stakeholders </a:t>
            </a:r>
            <a:r>
              <a:rPr lang="en-US" dirty="0" smtClean="0"/>
              <a:t>Involved</a:t>
            </a:r>
          </a:p>
          <a:p>
            <a:endParaRPr lang="en-US" dirty="0"/>
          </a:p>
          <a:p>
            <a:pPr lvl="1"/>
            <a:r>
              <a:rPr lang="en-US" dirty="0"/>
              <a:t>Autistic children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Caretakers </a:t>
            </a:r>
            <a:r>
              <a:rPr lang="en-US" dirty="0"/>
              <a:t>including parents, teachers, friends, supporters and many others who are have related interest in the patient</a:t>
            </a:r>
          </a:p>
        </p:txBody>
      </p:sp>
    </p:spTree>
    <p:extLst>
      <p:ext uri="{BB962C8B-B14F-4D97-AF65-F5344CB8AC3E}">
        <p14:creationId xmlns:p14="http://schemas.microsoft.com/office/powerpoint/2010/main" val="27551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Requirement </a:t>
            </a:r>
            <a:r>
              <a:rPr lang="en-US" sz="4000" dirty="0" smtClean="0"/>
              <a:t>Elicitation Techniques</a:t>
            </a:r>
            <a:endParaRPr lang="en-US" sz="4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  <a:p>
            <a:pPr lvl="1"/>
            <a:r>
              <a:rPr lang="en-US" dirty="0" smtClean="0"/>
              <a:t>4 personal interviews with teachers at </a:t>
            </a:r>
            <a:r>
              <a:rPr lang="en-US" dirty="0"/>
              <a:t>autistic school</a:t>
            </a:r>
          </a:p>
          <a:p>
            <a:endParaRPr lang="en-US" dirty="0"/>
          </a:p>
          <a:p>
            <a:r>
              <a:rPr lang="en-US" dirty="0" smtClean="0"/>
              <a:t>Ethnography</a:t>
            </a:r>
          </a:p>
          <a:p>
            <a:pPr marL="514350" lvl="2">
              <a:spcBef>
                <a:spcPts val="750"/>
              </a:spcBef>
            </a:pPr>
            <a:r>
              <a:rPr lang="en-US" sz="2000" dirty="0"/>
              <a:t>Autism </a:t>
            </a:r>
            <a:r>
              <a:rPr lang="en-US" sz="2000" dirty="0" smtClean="0"/>
              <a:t>center school tour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Online survey</a:t>
            </a:r>
            <a:endParaRPr lang="en-US" dirty="0"/>
          </a:p>
          <a:p>
            <a:pPr lvl="1"/>
            <a:r>
              <a:rPr lang="en-US" dirty="0" smtClean="0"/>
              <a:t>15 survey </a:t>
            </a:r>
            <a:r>
              <a:rPr lang="en-US" dirty="0"/>
              <a:t>responses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</a:t>
            </a:r>
            <a:r>
              <a:rPr lang="en-US" dirty="0"/>
              <a:t>Interview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Class </a:t>
            </a:r>
            <a:r>
              <a:rPr lang="en-US" sz="2000" dirty="0"/>
              <a:t>strength 8, one teacher </a:t>
            </a:r>
            <a:r>
              <a:rPr lang="en-US" sz="2000" dirty="0" smtClean="0"/>
              <a:t>per student</a:t>
            </a:r>
          </a:p>
          <a:p>
            <a:endParaRPr lang="en-US" sz="2000" dirty="0"/>
          </a:p>
          <a:p>
            <a:r>
              <a:rPr lang="en-US" sz="2000" dirty="0"/>
              <a:t>15 minute activity slots, then teachers rotate</a:t>
            </a:r>
          </a:p>
          <a:p>
            <a:endParaRPr lang="en-US" sz="2000" dirty="0"/>
          </a:p>
          <a:p>
            <a:r>
              <a:rPr lang="en-US" sz="2000" dirty="0" smtClean="0"/>
              <a:t>Same teacher as escort every day, no changes</a:t>
            </a:r>
          </a:p>
          <a:p>
            <a:endParaRPr lang="en-US" sz="2000" dirty="0"/>
          </a:p>
          <a:p>
            <a:r>
              <a:rPr lang="en-US" sz="2000" dirty="0"/>
              <a:t>Separate programs for adults and </a:t>
            </a:r>
            <a:r>
              <a:rPr lang="en-US" sz="2000" dirty="0" smtClean="0"/>
              <a:t>children</a:t>
            </a:r>
          </a:p>
          <a:p>
            <a:endParaRPr lang="en-US" sz="2000" dirty="0"/>
          </a:p>
          <a:p>
            <a:r>
              <a:rPr lang="en-US" sz="2000" dirty="0"/>
              <a:t>Objective to keep them happy and make them learn in their own way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Study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delays: Cannot process at normal pace</a:t>
            </a:r>
          </a:p>
          <a:p>
            <a:endParaRPr lang="en-US" dirty="0"/>
          </a:p>
          <a:p>
            <a:r>
              <a:rPr lang="en-US" dirty="0" smtClean="0"/>
              <a:t>Can’t </a:t>
            </a:r>
            <a:r>
              <a:rPr lang="en-US" dirty="0"/>
              <a:t>listen and understand at the same time</a:t>
            </a:r>
          </a:p>
          <a:p>
            <a:endParaRPr lang="en-US" dirty="0"/>
          </a:p>
          <a:p>
            <a:r>
              <a:rPr lang="en-US" dirty="0"/>
              <a:t>Most students </a:t>
            </a:r>
            <a:r>
              <a:rPr lang="en-US" dirty="0" smtClean="0"/>
              <a:t>have reduced </a:t>
            </a:r>
            <a:r>
              <a:rPr lang="en-US" dirty="0"/>
              <a:t>motor </a:t>
            </a:r>
            <a:r>
              <a:rPr lang="en-US" dirty="0" smtClean="0"/>
              <a:t>skills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Aggression in the face of stress</a:t>
            </a:r>
          </a:p>
          <a:p>
            <a:endParaRPr lang="en-US" dirty="0"/>
          </a:p>
          <a:p>
            <a:r>
              <a:rPr lang="en-US" dirty="0"/>
              <a:t>Cannot handle change </a:t>
            </a:r>
            <a:r>
              <a:rPr lang="en-US" dirty="0" smtClean="0"/>
              <a:t>easily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Anecdotes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Girl </a:t>
            </a:r>
            <a:r>
              <a:rPr lang="en-US" dirty="0" smtClean="0"/>
              <a:t>avoided doing Mathematics, </a:t>
            </a:r>
            <a:r>
              <a:rPr lang="en-US" dirty="0"/>
              <a:t>loved </a:t>
            </a:r>
            <a:r>
              <a:rPr lang="en-US" dirty="0" smtClean="0"/>
              <a:t>fairy tales. </a:t>
            </a:r>
            <a:r>
              <a:rPr lang="en-US" dirty="0"/>
              <a:t>Solved </a:t>
            </a:r>
            <a:r>
              <a:rPr lang="en-US" dirty="0" smtClean="0"/>
              <a:t>Mathematics </a:t>
            </a:r>
            <a:r>
              <a:rPr lang="en-US" dirty="0"/>
              <a:t>easily when mixed in the story</a:t>
            </a:r>
          </a:p>
          <a:p>
            <a:endParaRPr lang="en-US" dirty="0"/>
          </a:p>
          <a:p>
            <a:r>
              <a:rPr lang="en-US" dirty="0"/>
              <a:t>Boy </a:t>
            </a:r>
            <a:r>
              <a:rPr lang="en-US" dirty="0" smtClean="0"/>
              <a:t>drank something </a:t>
            </a:r>
            <a:r>
              <a:rPr lang="en-US" dirty="0"/>
              <a:t>sour </a:t>
            </a:r>
            <a:r>
              <a:rPr lang="en-US" dirty="0" smtClean="0"/>
              <a:t> from a glass thinking </a:t>
            </a:r>
            <a:r>
              <a:rPr lang="en-US" dirty="0"/>
              <a:t>it was </a:t>
            </a:r>
            <a:r>
              <a:rPr lang="en-US" dirty="0" smtClean="0"/>
              <a:t>milk. </a:t>
            </a:r>
            <a:r>
              <a:rPr lang="en-US" dirty="0"/>
              <a:t>Doesn’t touch milk in a glass anymore</a:t>
            </a:r>
          </a:p>
          <a:p>
            <a:endParaRPr lang="en-US" dirty="0"/>
          </a:p>
          <a:p>
            <a:r>
              <a:rPr lang="en-US" dirty="0"/>
              <a:t>A middle aged man was </a:t>
            </a:r>
            <a:r>
              <a:rPr lang="en-US" dirty="0" smtClean="0"/>
              <a:t>told not to ask everyone ‘how </a:t>
            </a:r>
            <a:r>
              <a:rPr lang="en-US" dirty="0"/>
              <a:t>old </a:t>
            </a:r>
            <a:r>
              <a:rPr lang="en-US" dirty="0" smtClean="0"/>
              <a:t>are you’. But he was so curious to know, that he </a:t>
            </a:r>
            <a:r>
              <a:rPr lang="en-US" dirty="0"/>
              <a:t>started asking </a:t>
            </a:r>
            <a:r>
              <a:rPr lang="en-US" dirty="0" smtClean="0"/>
              <a:t>everyone ‘how </a:t>
            </a:r>
            <a:r>
              <a:rPr lang="en-US" dirty="0"/>
              <a:t>young </a:t>
            </a:r>
            <a:r>
              <a:rPr lang="en-US" dirty="0" smtClean="0"/>
              <a:t>are you’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Survey Analysis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968605189"/>
              </p:ext>
            </p:extLst>
          </p:nvPr>
        </p:nvGraphicFramePr>
        <p:xfrm>
          <a:off x="228600" y="1447801"/>
          <a:ext cx="3048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474189409"/>
              </p:ext>
            </p:extLst>
          </p:nvPr>
        </p:nvGraphicFramePr>
        <p:xfrm>
          <a:off x="3200398" y="1409699"/>
          <a:ext cx="2743202" cy="232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961668411"/>
              </p:ext>
            </p:extLst>
          </p:nvPr>
        </p:nvGraphicFramePr>
        <p:xfrm>
          <a:off x="5791200" y="1219200"/>
          <a:ext cx="2971799" cy="2514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925895167"/>
              </p:ext>
            </p:extLst>
          </p:nvPr>
        </p:nvGraphicFramePr>
        <p:xfrm>
          <a:off x="228600" y="3505200"/>
          <a:ext cx="30480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551500947"/>
              </p:ext>
            </p:extLst>
          </p:nvPr>
        </p:nvGraphicFramePr>
        <p:xfrm>
          <a:off x="3200400" y="3733800"/>
          <a:ext cx="2667000" cy="243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125417093"/>
              </p:ext>
            </p:extLst>
          </p:nvPr>
        </p:nvGraphicFramePr>
        <p:xfrm>
          <a:off x="6019800" y="3657606"/>
          <a:ext cx="2819400" cy="2583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7818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Males mostly affected</a:t>
            </a:r>
          </a:p>
          <a:p>
            <a:r>
              <a:rPr lang="en-US" dirty="0" smtClean="0"/>
              <a:t>Age group 1-17 </a:t>
            </a:r>
            <a:r>
              <a:rPr lang="en-US" dirty="0"/>
              <a:t>most affected followed by 18-25</a:t>
            </a:r>
          </a:p>
          <a:p>
            <a:r>
              <a:rPr lang="en-US" dirty="0" smtClean="0"/>
              <a:t>Diagnosis and support at </a:t>
            </a:r>
            <a:r>
              <a:rPr lang="en-US" dirty="0"/>
              <a:t>early age helps to monitor and guide their </a:t>
            </a:r>
            <a:r>
              <a:rPr lang="en-US" dirty="0" smtClean="0"/>
              <a:t>progress</a:t>
            </a:r>
          </a:p>
          <a:p>
            <a:r>
              <a:rPr lang="en-US" dirty="0"/>
              <a:t>Small attention span, need multiple points of attention</a:t>
            </a:r>
          </a:p>
          <a:p>
            <a:r>
              <a:rPr lang="en-US" dirty="0" smtClean="0"/>
              <a:t>Don’t </a:t>
            </a:r>
            <a:r>
              <a:rPr lang="en-US" dirty="0"/>
              <a:t>like changes</a:t>
            </a:r>
          </a:p>
          <a:p>
            <a:r>
              <a:rPr lang="en-US" dirty="0"/>
              <a:t>Very possessive of belongings</a:t>
            </a:r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 of our project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8" name="Group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70018"/>
              </p:ext>
            </p:extLst>
          </p:nvPr>
        </p:nvGraphicFramePr>
        <p:xfrm>
          <a:off x="419100" y="1840290"/>
          <a:ext cx="8305800" cy="3902223"/>
        </p:xfrm>
        <a:graphic>
          <a:graphicData uri="http://schemas.openxmlformats.org/drawingml/2006/table">
            <a:tbl>
              <a:tblPr/>
              <a:tblGrid>
                <a:gridCol w="4343400"/>
                <a:gridCol w="3962400"/>
              </a:tblGrid>
              <a:tr h="575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What problems are we trying to solve?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Possible solutions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Lack of speech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Expressing through visual representations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Cognitive delay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Learning through pictures / videos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Anxiety due to uncertainty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Follow pre-determined schedule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Unstable behavior/emotions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One-on-one training at early 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Lack of or limited motor skills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Developing skills through customized tasks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1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Each child is unique, no common 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Building on existing interests/skills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5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Light" pitchFamily="34" charset="0"/>
              </a:rPr>
              <a:t>Expectations from Product-to-be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840000" y="1825625"/>
            <a:ext cx="7618200" cy="3736975"/>
          </a:xfrm>
        </p:spPr>
        <p:txBody>
          <a:bodyPr>
            <a:normAutofit/>
          </a:bodyPr>
          <a:lstStyle/>
          <a:p>
            <a:r>
              <a:rPr lang="en-US" dirty="0"/>
              <a:t>Assistive technology for children (age 17 or below) </a:t>
            </a:r>
          </a:p>
          <a:p>
            <a:r>
              <a:rPr lang="en-US" dirty="0" smtClean="0"/>
              <a:t>Facilitate </a:t>
            </a:r>
            <a:r>
              <a:rPr lang="en-US" dirty="0"/>
              <a:t>expression through visual representations</a:t>
            </a:r>
          </a:p>
          <a:p>
            <a:r>
              <a:rPr lang="en-US" dirty="0" smtClean="0"/>
              <a:t>Provide </a:t>
            </a:r>
            <a:r>
              <a:rPr lang="en-US" dirty="0"/>
              <a:t>platform for customized learning programs</a:t>
            </a:r>
          </a:p>
          <a:p>
            <a:r>
              <a:rPr lang="en-US" dirty="0" smtClean="0"/>
              <a:t>Provide </a:t>
            </a:r>
            <a:r>
              <a:rPr lang="en-US" dirty="0"/>
              <a:t>customized interfaces for limited motor skills</a:t>
            </a:r>
          </a:p>
          <a:p>
            <a:r>
              <a:rPr lang="en-US" dirty="0" smtClean="0"/>
              <a:t>Act </a:t>
            </a:r>
            <a:r>
              <a:rPr lang="en-US" dirty="0"/>
              <a:t>as a scheduling tool to use and create customized schedules</a:t>
            </a:r>
          </a:p>
          <a:p>
            <a:r>
              <a:rPr lang="en-US" dirty="0" smtClean="0"/>
              <a:t>Act </a:t>
            </a:r>
            <a:r>
              <a:rPr lang="en-US" dirty="0"/>
              <a:t>as a companion for fun </a:t>
            </a:r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791201" y="3968640"/>
            <a:ext cx="2743199" cy="1957498"/>
          </a:xfrm>
          <a:prstGeom prst="cloudCallout">
            <a:avLst>
              <a:gd name="adj1" fmla="val 13546"/>
              <a:gd name="adj2" fmla="val 85333"/>
            </a:avLst>
          </a:prstGeom>
          <a:gradFill rotWithShape="1">
            <a:gsLst>
              <a:gs pos="0">
                <a:srgbClr val="A5EDED"/>
              </a:gs>
              <a:gs pos="100000">
                <a:schemeClr val="bg1"/>
              </a:gs>
            </a:gsLst>
            <a:lin ang="0" scaled="1"/>
          </a:gra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8" name="Picture 12" descr="MC900442038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9975" y="4432190"/>
            <a:ext cx="1458763" cy="1817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32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04262" y="1905000"/>
            <a:ext cx="548640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3590" y="2042160"/>
            <a:ext cx="365760" cy="365760"/>
          </a:xfrm>
          <a:prstGeom prst="rect">
            <a:avLst/>
          </a:prstGeom>
          <a:solidFill>
            <a:srgbClr val="006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61462" y="2596787"/>
            <a:ext cx="548640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Requirements Gathering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3590" y="2733947"/>
            <a:ext cx="822960" cy="3657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18662" y="3288574"/>
            <a:ext cx="548640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3590" y="3425734"/>
            <a:ext cx="12801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5862" y="3980361"/>
            <a:ext cx="5486400" cy="64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User Interface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53590" y="4117521"/>
            <a:ext cx="1737360" cy="365760"/>
          </a:xfrm>
          <a:prstGeom prst="rect">
            <a:avLst/>
          </a:prstGeom>
          <a:solidFill>
            <a:srgbClr val="03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5364" y="4781653"/>
            <a:ext cx="2203266" cy="36576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9356" y="467214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Book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590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Light" pitchFamily="34" charset="0"/>
              </a:rPr>
              <a:t>Modeling the Requirements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SEProjectUMLAll_Aditee - ContextDiagram"/>
          <p:cNvPicPr>
            <a:picLocks noChangeAspect="1" noChangeArrowheads="1"/>
          </p:cNvPicPr>
          <p:nvPr/>
        </p:nvPicPr>
        <p:blipFill>
          <a:blip r:embed="rId3"/>
          <a:srcRect t="22325" b="26286"/>
          <a:stretch>
            <a:fillRect/>
          </a:stretch>
        </p:blipFill>
        <p:spPr bwMode="auto">
          <a:xfrm>
            <a:off x="990600" y="1877110"/>
            <a:ext cx="7162800" cy="3490221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41398" y="1411523"/>
            <a:ext cx="34612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000" dirty="0"/>
              <a:t>Context Diagram: Big picture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75129" y="5413597"/>
            <a:ext cx="519247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600" dirty="0"/>
              <a:t>Definitions: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Student: Child with autism spectrum disorder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Caretaker: Teacher / parent / person assisting student</a:t>
            </a:r>
          </a:p>
        </p:txBody>
      </p:sp>
    </p:spTree>
    <p:extLst>
      <p:ext uri="{BB962C8B-B14F-4D97-AF65-F5344CB8AC3E}">
        <p14:creationId xmlns:p14="http://schemas.microsoft.com/office/powerpoint/2010/main" val="4552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Top-level Use Case Diagram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06" y="1362688"/>
            <a:ext cx="5283994" cy="48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Light" pitchFamily="34" charset="0"/>
              </a:rPr>
              <a:t>Detailed Use Cases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 descr="SEProjectUMLAll_Aditee - UseCase1"/>
          <p:cNvPicPr>
            <a:picLocks noChangeAspect="1" noChangeArrowheads="1"/>
          </p:cNvPicPr>
          <p:nvPr/>
        </p:nvPicPr>
        <p:blipFill>
          <a:blip r:embed="rId3"/>
          <a:srcRect l="5965" t="13226" r="7475" b="21133"/>
          <a:stretch>
            <a:fillRect/>
          </a:stretch>
        </p:blipFill>
        <p:spPr bwMode="auto">
          <a:xfrm>
            <a:off x="201503" y="1499960"/>
            <a:ext cx="4381381" cy="4610325"/>
          </a:xfrm>
          <a:prstGeom prst="rect">
            <a:avLst/>
          </a:prstGeom>
          <a:noFill/>
        </p:spPr>
      </p:pic>
      <p:pic>
        <p:nvPicPr>
          <p:cNvPr id="11" name="Picture 10" descr="SEProjectUMLAll_Aditee - UseCase2"/>
          <p:cNvPicPr>
            <a:picLocks noChangeAspect="1" noChangeArrowheads="1"/>
          </p:cNvPicPr>
          <p:nvPr/>
        </p:nvPicPr>
        <p:blipFill>
          <a:blip r:embed="rId4"/>
          <a:srcRect l="15891" t="13573" r="6577" b="21133"/>
          <a:stretch>
            <a:fillRect/>
          </a:stretch>
        </p:blipFill>
        <p:spPr bwMode="auto">
          <a:xfrm>
            <a:off x="4746170" y="1499960"/>
            <a:ext cx="4229910" cy="4610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06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Light" pitchFamily="34" charset="0"/>
              </a:rPr>
              <a:t>State Diagram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SEProjectUMLAll_Aditee - StateChart"/>
          <p:cNvPicPr>
            <a:picLocks noChangeAspect="1" noChangeArrowheads="1"/>
          </p:cNvPicPr>
          <p:nvPr/>
        </p:nvPicPr>
        <p:blipFill>
          <a:blip r:embed="rId3"/>
          <a:srcRect l="3772" t="6250" r="4720" b="8415"/>
          <a:stretch>
            <a:fillRect/>
          </a:stretch>
        </p:blipFill>
        <p:spPr bwMode="auto">
          <a:xfrm>
            <a:off x="1181100" y="1284719"/>
            <a:ext cx="6781800" cy="4887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55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9600" dirty="0" smtClean="0"/>
              <a:t>Section</a:t>
            </a:r>
            <a:r>
              <a:rPr lang="en-US" dirty="0" smtClean="0"/>
              <a:t> </a:t>
            </a:r>
            <a:r>
              <a:rPr lang="en-US" sz="9600" dirty="0" smtClean="0"/>
              <a:t>2</a:t>
            </a:r>
            <a:endParaRPr lang="en-US" sz="96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1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alibri Light" pitchFamily="34" charset="0"/>
              </a:rPr>
              <a:t>Design Phase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4724400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 </a:t>
            </a:r>
            <a:r>
              <a:rPr lang="en-US" dirty="0"/>
              <a:t>of product </a:t>
            </a:r>
            <a:r>
              <a:rPr lang="en-US" dirty="0" smtClean="0"/>
              <a:t>design.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Overview </a:t>
            </a:r>
            <a:r>
              <a:rPr lang="en-US" dirty="0"/>
              <a:t>of tasks and activities. </a:t>
            </a:r>
          </a:p>
          <a:p>
            <a:endParaRPr lang="en-US" dirty="0" smtClean="0"/>
          </a:p>
          <a:p>
            <a:r>
              <a:rPr lang="en-US" dirty="0" smtClean="0"/>
              <a:t>Information </a:t>
            </a:r>
            <a:r>
              <a:rPr lang="en-US" dirty="0"/>
              <a:t>of interfaces and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alibri Light" pitchFamily="34" charset="0"/>
              </a:rPr>
              <a:t>Designing the Requirements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4724400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6484" l="9896" r="89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9" y="2051930"/>
            <a:ext cx="1032720" cy="1314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100000" l="10667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71" y="4343400"/>
            <a:ext cx="980829" cy="910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76" y="2813789"/>
            <a:ext cx="2197643" cy="1852471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6282622" y="4190832"/>
            <a:ext cx="2483893" cy="1692322"/>
          </a:xfrm>
          <a:prstGeom prst="cloudCallout">
            <a:avLst>
              <a:gd name="adj1" fmla="val -32258"/>
              <a:gd name="adj2" fmla="val 33621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4" y="1752600"/>
            <a:ext cx="573205" cy="590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8780" l="0" r="100000">
                        <a14:foregroundMark x1="50000" y1="32683" x2="50000" y2="32683"/>
                        <a14:foregroundMark x1="54472" y1="57073" x2="54472" y2="57073"/>
                        <a14:foregroundMark x1="47561" y1="78049" x2="47561" y2="7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33" y="2666742"/>
            <a:ext cx="607468" cy="5182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1492" y="3257490"/>
            <a:ext cx="13083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Care Taker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59520" y="5194136"/>
            <a:ext cx="9669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60414" y="2312214"/>
            <a:ext cx="1316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Cell Phone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31101" y="2734825"/>
            <a:ext cx="16571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Wi-fi/ Internet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74444" y="4737664"/>
            <a:ext cx="8114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880825" y="2209660"/>
            <a:ext cx="1906408" cy="7902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3"/>
            <a:endCxn id="12" idx="1"/>
          </p:cNvCxnSpPr>
          <p:nvPr/>
        </p:nvCxnSpPr>
        <p:spPr>
          <a:xfrm>
            <a:off x="4389559" y="2047733"/>
            <a:ext cx="2134074" cy="878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3"/>
          </p:cNvCxnSpPr>
          <p:nvPr/>
        </p:nvCxnSpPr>
        <p:spPr>
          <a:xfrm>
            <a:off x="6871552" y="3311957"/>
            <a:ext cx="653017" cy="9756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33367" y="2954933"/>
            <a:ext cx="1434408" cy="477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77103" y="3090180"/>
            <a:ext cx="1458215" cy="5710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08604" y="3863449"/>
            <a:ext cx="660981" cy="774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95600" y="144780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Operational 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66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Calibri Light" pitchFamily="34" charset="0"/>
              </a:rPr>
              <a:t>Designing the Requirements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4724400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14191" r="5237" b="10718"/>
          <a:stretch/>
        </p:blipFill>
        <p:spPr>
          <a:xfrm>
            <a:off x="1117922" y="1690689"/>
            <a:ext cx="6908156" cy="4329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1295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System View 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657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4724400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 Specification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111535"/>
              </p:ext>
            </p:extLst>
          </p:nvPr>
        </p:nvGraphicFramePr>
        <p:xfrm>
          <a:off x="4586714" y="1371600"/>
          <a:ext cx="4114800" cy="480060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661686"/>
                <a:gridCol w="2453114"/>
              </a:tblGrid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System Name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Lappy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Audio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Bluetooth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Display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r>
                        <a:rPr lang="en-US" sz="1100" dirty="0" smtClean="0">
                          <a:effectLst/>
                        </a:rPr>
                        <a:t>” LED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Resolution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by 800 pixels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Headphone jack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HDMI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Not 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Touch</a:t>
                      </a:r>
                      <a:r>
                        <a:rPr lang="en-US" sz="1100" baseline="0" dirty="0" smtClean="0">
                          <a:effectLst/>
                        </a:rPr>
                        <a:t> screen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2GB/4GB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 Card Slot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Microphone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Google Chrome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Optical Drive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DVD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Rechargeable Lithium ion battery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Processor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Intel core i5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Storage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8GB</a:t>
                      </a:r>
                      <a:r>
                        <a:rPr lang="en-US" sz="1100" baseline="0" dirty="0" smtClean="0">
                          <a:effectLst/>
                        </a:rPr>
                        <a:t> SD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Stylus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 length 5” or 12.5 cm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USB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Webcam</a:t>
                      </a:r>
                      <a:endParaRPr lang="en-US" sz="110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003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Wireless connectivity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Available</a:t>
                      </a:r>
                      <a:endParaRPr lang="en-US" sz="1100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1396"/>
            <a:ext cx="3781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20800" y="1676400"/>
            <a:ext cx="7289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3200" i="1" kern="0" dirty="0" smtClean="0">
                <a:ea typeface="ＭＳ Ｐゴシック" pitchFamily="34" charset="-128"/>
              </a:rPr>
              <a:t>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3200" i="1" kern="0" dirty="0" smtClean="0">
                <a:ea typeface="ＭＳ Ｐゴシック" pitchFamily="34" charset="-128"/>
              </a:rPr>
              <a:t>A </a:t>
            </a:r>
            <a:r>
              <a:rPr lang="en-US" sz="3200" i="1" kern="0" dirty="0">
                <a:ea typeface="ＭＳ Ｐゴシック" pitchFamily="34" charset="-128"/>
              </a:rPr>
              <a:t>hair dryer kid in toaster brained world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>— Courtesy Dr. Meek,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  <a:hlinkClick r:id="rId2"/>
              </a:rPr>
              <a:t>www.docmeek.com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073150" y="1752600"/>
            <a:ext cx="0" cy="2514600"/>
          </a:xfrm>
          <a:prstGeom prst="line">
            <a:avLst/>
          </a:prstGeom>
          <a:noFill/>
          <a:ln w="28575">
            <a:solidFill>
              <a:srgbClr val="42AE2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Welcome Screen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038" y="1251858"/>
            <a:ext cx="8877924" cy="4911629"/>
            <a:chOff x="119746" y="1251858"/>
            <a:chExt cx="8877924" cy="49116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46" y="1251858"/>
              <a:ext cx="8877924" cy="49116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546" y="4887686"/>
              <a:ext cx="522119" cy="5009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310814" y="5356554"/>
              <a:ext cx="11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hlinkClick r:id="rId7" action="ppaction://hlinksldjump"/>
                </a:rPr>
                <a:t>Caretaker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9346" y="2830286"/>
              <a:ext cx="1981200" cy="69517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Wave1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sz="5400" dirty="0" smtClean="0">
                  <a:ln w="0"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rPr>
                <a:t>Welcome ABC</a:t>
              </a:r>
              <a:endParaRPr lang="en-US" sz="5400" dirty="0">
                <a:ln w="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65" y="1314467"/>
              <a:ext cx="187759" cy="1877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65" y="1329699"/>
              <a:ext cx="187759" cy="12839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65" y="1314467"/>
              <a:ext cx="275381" cy="183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5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Caretaker Login Screen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3038" y="1254470"/>
            <a:ext cx="8877924" cy="4911629"/>
            <a:chOff x="0" y="1254470"/>
            <a:chExt cx="8877924" cy="49116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4470"/>
              <a:ext cx="8877924" cy="49116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" y="4887686"/>
              <a:ext cx="522119" cy="5009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91068" y="5356554"/>
              <a:ext cx="11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hlinkClick r:id="rId7" action="ppaction://hlinksldjump"/>
                </a:rPr>
                <a:t>Caretaker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2604" y="4509798"/>
              <a:ext cx="1902996" cy="479497"/>
              <a:chOff x="0" y="2724279"/>
              <a:chExt cx="2920620" cy="301583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0" y="2724279"/>
                <a:ext cx="2686724" cy="251701"/>
              </a:xfrm>
              <a:prstGeom prst="rect">
                <a:avLst/>
              </a:prstGeom>
              <a:noFill/>
              <a:ln w="12700"/>
            </p:spPr>
            <p:style>
              <a:lnRef idx="2">
                <a:scrgbClr r="0" g="0" b="0"/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0" y="2724279"/>
                <a:ext cx="2920620" cy="30158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kern="1200" dirty="0" smtClean="0"/>
                  <a:t>Username</a:t>
                </a:r>
                <a:endParaRPr lang="en-US" sz="1300" kern="12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92604" y="4989285"/>
              <a:ext cx="1902996" cy="392274"/>
              <a:chOff x="0" y="3126898"/>
              <a:chExt cx="2920620" cy="33196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3126898"/>
                <a:ext cx="2686724" cy="3108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angle 20"/>
              <p:cNvSpPr/>
              <p:nvPr/>
            </p:nvSpPr>
            <p:spPr>
              <a:xfrm>
                <a:off x="0" y="3126898"/>
                <a:ext cx="2920620" cy="3319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kern="1200" dirty="0" smtClean="0"/>
                  <a:t>Password</a:t>
                </a:r>
                <a:endParaRPr lang="en-US" sz="1300" kern="12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4763861"/>
              <a:ext cx="428625" cy="4286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19200" y="5388638"/>
              <a:ext cx="990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Forgot Password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09801" y="5407970"/>
              <a:ext cx="6858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Cancel</a:t>
              </a:r>
              <a:endParaRPr lang="en-US" sz="90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19" y="1314467"/>
              <a:ext cx="187759" cy="18775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9" y="1329699"/>
              <a:ext cx="187759" cy="12839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9" y="1314467"/>
              <a:ext cx="275381" cy="183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8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Screen – Level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5083" y="1529695"/>
            <a:ext cx="8693834" cy="42941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lowchart: Alternate Process 24"/>
          <p:cNvSpPr/>
          <p:nvPr/>
        </p:nvSpPr>
        <p:spPr>
          <a:xfrm>
            <a:off x="2060025" y="2088887"/>
            <a:ext cx="5055644" cy="88626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2" y="3551436"/>
            <a:ext cx="1714500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" y="3551436"/>
            <a:ext cx="1714500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74" y="3551436"/>
            <a:ext cx="1714500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27" y="3551436"/>
            <a:ext cx="1714500" cy="171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74" y="2190585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64" y="2190585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53" y="2190585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51" y="1579565"/>
            <a:ext cx="2658794" cy="4006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44" y="1618201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94" y="1648333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2" y="1571292"/>
            <a:ext cx="187037" cy="1870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9" y="1600861"/>
            <a:ext cx="187037" cy="12790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21827" y="2090352"/>
            <a:ext cx="1490526" cy="88626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09:30 AM</a:t>
            </a:r>
          </a:p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MATHS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1" y="1573537"/>
            <a:ext cx="274320" cy="1825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5214048"/>
            <a:ext cx="522119" cy="50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91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451499" y="1655811"/>
            <a:ext cx="6425357" cy="3274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5083" y="1527048"/>
            <a:ext cx="8693834" cy="44446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Alternate Process 60"/>
          <p:cNvSpPr/>
          <p:nvPr/>
        </p:nvSpPr>
        <p:spPr>
          <a:xfrm>
            <a:off x="2060025" y="2095899"/>
            <a:ext cx="5055644" cy="88626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74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64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53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44" y="1586576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94" y="1616708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78" y="1673664"/>
            <a:ext cx="289775" cy="28977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290612" y="1536707"/>
            <a:ext cx="12584" cy="4284505"/>
          </a:xfrm>
          <a:prstGeom prst="line">
            <a:avLst/>
          </a:prstGeom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7" y="1983223"/>
            <a:ext cx="685800" cy="68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4" y="3012794"/>
            <a:ext cx="730007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8" y="4044010"/>
            <a:ext cx="727239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7" y="507522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01" y="5648467"/>
            <a:ext cx="274320" cy="27432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65" y="5648467"/>
            <a:ext cx="274320" cy="27432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2" y="1578304"/>
            <a:ext cx="187037" cy="18703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9" y="1607873"/>
            <a:ext cx="187037" cy="1279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1" y="1580549"/>
            <a:ext cx="274320" cy="182547"/>
          </a:xfrm>
          <a:prstGeom prst="rect">
            <a:avLst/>
          </a:prstGeom>
        </p:spPr>
      </p:pic>
      <p:pic>
        <p:nvPicPr>
          <p:cNvPr id="78" name="Picture 2" descr="C:\Users\anshumank\Desktop\assets\video1.pn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22600" r="19360" b="27070"/>
          <a:stretch/>
        </p:blipFill>
        <p:spPr bwMode="auto">
          <a:xfrm>
            <a:off x="4948347" y="3164911"/>
            <a:ext cx="1997305" cy="1234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C:\Users\anshumank\Desktop\assets\video2.png"/>
          <p:cNvPicPr>
            <a:picLocks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1057" r="16580" b="28292"/>
          <a:stretch/>
        </p:blipFill>
        <p:spPr bwMode="auto">
          <a:xfrm>
            <a:off x="4949160" y="4498012"/>
            <a:ext cx="1995678" cy="1234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C:\Users\anshumank\Desktop\assets\video3.png"/>
          <p:cNvPicPr>
            <a:picLocks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t="19990" r="6337" b="29680"/>
          <a:stretch/>
        </p:blipFill>
        <p:spPr bwMode="auto">
          <a:xfrm>
            <a:off x="2335182" y="4498012"/>
            <a:ext cx="1995678" cy="1234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Users\anshumank\Desktop\assets\video4.png"/>
          <p:cNvPicPr>
            <a:picLocks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9" t="27985" r="6338" b="22667"/>
          <a:stretch/>
        </p:blipFill>
        <p:spPr bwMode="auto">
          <a:xfrm>
            <a:off x="2335182" y="3164911"/>
            <a:ext cx="1995678" cy="1234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1 -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Screen – Level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5083" y="1527048"/>
            <a:ext cx="8693834" cy="42941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lowchart: Alternate Process 20"/>
          <p:cNvSpPr/>
          <p:nvPr/>
        </p:nvSpPr>
        <p:spPr>
          <a:xfrm>
            <a:off x="2060025" y="2086240"/>
            <a:ext cx="5055644" cy="88626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2" name="Group 21"/>
          <p:cNvGrpSpPr/>
          <p:nvPr/>
        </p:nvGrpSpPr>
        <p:grpSpPr>
          <a:xfrm>
            <a:off x="790135" y="3242867"/>
            <a:ext cx="1028700" cy="2311278"/>
            <a:chOff x="1062892" y="2569113"/>
            <a:chExt cx="1371600" cy="30817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92" y="2569113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92" y="4279217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1" name="Group 40"/>
          <p:cNvGrpSpPr/>
          <p:nvPr/>
        </p:nvGrpSpPr>
        <p:grpSpPr>
          <a:xfrm>
            <a:off x="2440524" y="3242867"/>
            <a:ext cx="1028700" cy="2311278"/>
            <a:chOff x="3377808" y="2569113"/>
            <a:chExt cx="1371600" cy="308170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08" y="2569113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08" y="4279217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4" name="Group 43"/>
          <p:cNvGrpSpPr/>
          <p:nvPr/>
        </p:nvGrpSpPr>
        <p:grpSpPr>
          <a:xfrm>
            <a:off x="4090914" y="3242867"/>
            <a:ext cx="1028700" cy="2311278"/>
            <a:chOff x="5552766" y="2569113"/>
            <a:chExt cx="1371600" cy="308170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746" y="2569113"/>
              <a:ext cx="1231641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766" y="4279217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7" name="Group 46"/>
          <p:cNvGrpSpPr/>
          <p:nvPr/>
        </p:nvGrpSpPr>
        <p:grpSpPr>
          <a:xfrm>
            <a:off x="5741303" y="3242867"/>
            <a:ext cx="1028700" cy="2311278"/>
            <a:chOff x="7718296" y="2569113"/>
            <a:chExt cx="1371600" cy="308170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296" y="2569113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296" y="4279217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0" name="Group 49"/>
          <p:cNvGrpSpPr/>
          <p:nvPr/>
        </p:nvGrpSpPr>
        <p:grpSpPr>
          <a:xfrm>
            <a:off x="7391694" y="3242867"/>
            <a:ext cx="1028700" cy="2311278"/>
            <a:chOff x="9864970" y="2569113"/>
            <a:chExt cx="1371600" cy="308170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970" y="2569113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970" y="4279217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74" y="21879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64" y="21879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53" y="21879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51" y="1576918"/>
            <a:ext cx="2658794" cy="40069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44" y="1615554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94" y="1645686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2" y="1568645"/>
            <a:ext cx="187037" cy="18703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9" y="1598214"/>
            <a:ext cx="187037" cy="127900"/>
          </a:xfrm>
          <a:prstGeom prst="rect">
            <a:avLst/>
          </a:prstGeom>
        </p:spPr>
      </p:pic>
      <p:sp>
        <p:nvSpPr>
          <p:cNvPr id="61" name="Rounded Rectangle 60"/>
          <p:cNvSpPr/>
          <p:nvPr/>
        </p:nvSpPr>
        <p:spPr>
          <a:xfrm>
            <a:off x="328309" y="2137090"/>
            <a:ext cx="1490526" cy="78456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11.30 AM</a:t>
            </a:r>
          </a:p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r>
              <a:rPr lang="en-US" sz="1350" dirty="0">
                <a:solidFill>
                  <a:schemeClr val="bg1"/>
                </a:solidFill>
              </a:rPr>
              <a:t>PUZZLES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1" y="1570890"/>
            <a:ext cx="274320" cy="1825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 cstate="email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290" y="5410200"/>
            <a:ext cx="285910" cy="27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14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 2 - Details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63" y="4349408"/>
            <a:ext cx="401633" cy="40163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458533" y="1655811"/>
            <a:ext cx="6425357" cy="3274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        This shape is round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2117" y="1527048"/>
            <a:ext cx="8693834" cy="44446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Flowchart: Alternate Process 29"/>
          <p:cNvSpPr/>
          <p:nvPr/>
        </p:nvSpPr>
        <p:spPr>
          <a:xfrm>
            <a:off x="2067059" y="2095899"/>
            <a:ext cx="5055644" cy="88626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8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398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7" y="2197597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78" y="1586576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28" y="1616708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12" y="1673664"/>
            <a:ext cx="289775" cy="28977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297646" y="1536707"/>
            <a:ext cx="12584" cy="4284505"/>
          </a:xfrm>
          <a:prstGeom prst="line">
            <a:avLst/>
          </a:prstGeom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1916169"/>
            <a:ext cx="685800" cy="68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3101904"/>
            <a:ext cx="685800" cy="644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4127535"/>
            <a:ext cx="685800" cy="646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9" y="5105400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98" y="3135775"/>
            <a:ext cx="13716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32" y="3135775"/>
            <a:ext cx="1371600" cy="13716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5" y="3135775"/>
            <a:ext cx="1371600" cy="13716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99" y="3150880"/>
            <a:ext cx="1371600" cy="13413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13" y="4727456"/>
            <a:ext cx="1371600" cy="88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30" y="4658016"/>
            <a:ext cx="952185" cy="10287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78" y="4548912"/>
            <a:ext cx="1246909" cy="124690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65" y="4605590"/>
            <a:ext cx="1133554" cy="11335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35" y="5648467"/>
            <a:ext cx="274320" cy="2743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648467"/>
            <a:ext cx="274320" cy="2743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6" y="1578304"/>
            <a:ext cx="187037" cy="18703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3" y="1607873"/>
            <a:ext cx="187037" cy="1279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35" y="1580549"/>
            <a:ext cx="274320" cy="1825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1642646"/>
            <a:ext cx="3177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Shape is round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516" y="1655635"/>
            <a:ext cx="6425803" cy="327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350">
                <a:solidFill>
                  <a:schemeClr val="bg1"/>
                </a:solidFill>
                <a:cs typeface="Arial" charset="0"/>
              </a:rPr>
              <a:t> 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173" y="1527048"/>
            <a:ext cx="8693944" cy="444460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2066925" y="2096167"/>
            <a:ext cx="5055394" cy="88582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008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9398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919787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7913078" y="1586717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7428" y="1616849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3561" name="Picture 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7091" y="1673494"/>
            <a:ext cx="29051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/>
          <p:nvPr/>
        </p:nvCxnSpPr>
        <p:spPr>
          <a:xfrm>
            <a:off x="1297646" y="1536848"/>
            <a:ext cx="12584" cy="4284505"/>
          </a:xfrm>
          <a:prstGeom prst="line">
            <a:avLst/>
          </a:prstGeom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394318" y="1916310"/>
            <a:ext cx="685800" cy="68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394318" y="3102045"/>
            <a:ext cx="685800" cy="644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394318" y="4127676"/>
            <a:ext cx="685800" cy="646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21823" y="5142435"/>
            <a:ext cx="698777" cy="717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567" name="Picture 4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318897" y="5648992"/>
            <a:ext cx="275034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4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651082" y="5648992"/>
            <a:ext cx="275035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26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44116" y="1578244"/>
            <a:ext cx="186928" cy="18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0" name="Picture 27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35756" y="1608010"/>
            <a:ext cx="186929" cy="12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1" name="Picture 2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97719" y="1580626"/>
            <a:ext cx="275035" cy="18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2" name="Rectangle 22"/>
          <p:cNvSpPr>
            <a:spLocks noChangeArrowheads="1"/>
          </p:cNvSpPr>
          <p:nvPr/>
        </p:nvSpPr>
        <p:spPr bwMode="auto">
          <a:xfrm>
            <a:off x="1537097" y="3164157"/>
            <a:ext cx="207281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u="sng">
                <a:solidFill>
                  <a:schemeClr val="bg1"/>
                </a:solidFill>
              </a:rPr>
              <a:t>Today: November 15, 2014</a:t>
            </a:r>
          </a:p>
        </p:txBody>
      </p:sp>
      <p:sp>
        <p:nvSpPr>
          <p:cNvPr id="23573" name="Line 28"/>
          <p:cNvSpPr>
            <a:spLocks noChangeShapeType="1"/>
          </p:cNvSpPr>
          <p:nvPr/>
        </p:nvSpPr>
        <p:spPr bwMode="auto">
          <a:xfrm>
            <a:off x="1345406" y="3107007"/>
            <a:ext cx="7534275" cy="0"/>
          </a:xfrm>
          <a:prstGeom prst="line">
            <a:avLst/>
          </a:prstGeom>
          <a:noFill/>
          <a:ln w="38100" cmpd="dbl">
            <a:solidFill>
              <a:srgbClr val="C5C0BB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" name="Flowchart: Alternate Process 4"/>
          <p:cNvSpPr>
            <a:spLocks noChangeArrowheads="1"/>
          </p:cNvSpPr>
          <p:nvPr/>
        </p:nvSpPr>
        <p:spPr bwMode="auto">
          <a:xfrm>
            <a:off x="4035028" y="3446336"/>
            <a:ext cx="4823222" cy="663178"/>
          </a:xfrm>
          <a:prstGeom prst="flowChartAlternateProcess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38100" dir="8100000" algn="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3575" name="Rectangle 30"/>
          <p:cNvSpPr>
            <a:spLocks noChangeArrowheads="1"/>
          </p:cNvSpPr>
          <p:nvPr/>
        </p:nvSpPr>
        <p:spPr bwMode="auto">
          <a:xfrm>
            <a:off x="6025754" y="3111769"/>
            <a:ext cx="84350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u="sng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23576" name="Rectangle 31"/>
          <p:cNvSpPr>
            <a:spLocks noChangeArrowheads="1"/>
          </p:cNvSpPr>
          <p:nvPr/>
        </p:nvSpPr>
        <p:spPr bwMode="auto">
          <a:xfrm>
            <a:off x="4090987" y="3614213"/>
            <a:ext cx="52129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9" name="Flowchart: Alternate Process 4"/>
          <p:cNvSpPr/>
          <p:nvPr/>
        </p:nvSpPr>
        <p:spPr>
          <a:xfrm>
            <a:off x="4040982" y="4202382"/>
            <a:ext cx="4823222" cy="663179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Flowchart: Alternate Process 4"/>
          <p:cNvSpPr/>
          <p:nvPr/>
        </p:nvSpPr>
        <p:spPr>
          <a:xfrm>
            <a:off x="4046935" y="4941761"/>
            <a:ext cx="4823222" cy="663178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284469" y="3522019"/>
            <a:ext cx="545198" cy="546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 cstate="print">
            <a:extLst/>
          </a:blip>
          <a:stretch>
            <a:fillRect/>
          </a:stretch>
        </p:blipFill>
        <p:spPr>
          <a:xfrm>
            <a:off x="6294521" y="4277331"/>
            <a:ext cx="536828" cy="536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581" name="Rectangle 36"/>
          <p:cNvSpPr>
            <a:spLocks noChangeArrowheads="1"/>
          </p:cNvSpPr>
          <p:nvPr/>
        </p:nvSpPr>
        <p:spPr bwMode="auto">
          <a:xfrm>
            <a:off x="4015979" y="4395263"/>
            <a:ext cx="8326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11:30 AM</a:t>
            </a:r>
          </a:p>
        </p:txBody>
      </p:sp>
      <p:pic>
        <p:nvPicPr>
          <p:cNvPr id="23582" name="Picture 37" descr="child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965157" y="3522019"/>
            <a:ext cx="621506" cy="5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3" name="Picture 38" descr="teacher3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461397" y="5010635"/>
            <a:ext cx="628650" cy="58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4" name="Picture 39" descr="teacher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422106" y="4268930"/>
            <a:ext cx="642938" cy="5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5" name="Picture 40" descr="teacher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436394" y="3489198"/>
            <a:ext cx="61436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6" name="Picture 41" descr="child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986588" y="4268930"/>
            <a:ext cx="621506" cy="58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7" name="Picture 42" descr="child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972301" y="5010635"/>
            <a:ext cx="621506" cy="58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8" name="Rectangle 43"/>
          <p:cNvSpPr>
            <a:spLocks noChangeArrowheads="1"/>
          </p:cNvSpPr>
          <p:nvPr/>
        </p:nvSpPr>
        <p:spPr bwMode="auto">
          <a:xfrm>
            <a:off x="4037410" y="5132260"/>
            <a:ext cx="86914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11:45 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292068" y="5010636"/>
            <a:ext cx="551478" cy="551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590" name="Rectangle 45"/>
          <p:cNvSpPr>
            <a:spLocks noChangeArrowheads="1"/>
          </p:cNvSpPr>
          <p:nvPr/>
        </p:nvSpPr>
        <p:spPr bwMode="auto">
          <a:xfrm>
            <a:off x="5480448" y="3433239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Teacher 1</a:t>
            </a:r>
          </a:p>
        </p:txBody>
      </p:sp>
      <p:sp>
        <p:nvSpPr>
          <p:cNvPr id="23591" name="Rectangle 46"/>
          <p:cNvSpPr>
            <a:spLocks noChangeArrowheads="1"/>
          </p:cNvSpPr>
          <p:nvPr/>
        </p:nvSpPr>
        <p:spPr bwMode="auto">
          <a:xfrm>
            <a:off x="5480448" y="4197620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Teacher 2</a:t>
            </a:r>
          </a:p>
        </p:txBody>
      </p:sp>
      <p:sp>
        <p:nvSpPr>
          <p:cNvPr id="23592" name="Rectangle 47"/>
          <p:cNvSpPr>
            <a:spLocks noChangeArrowheads="1"/>
          </p:cNvSpPr>
          <p:nvPr/>
        </p:nvSpPr>
        <p:spPr bwMode="auto">
          <a:xfrm>
            <a:off x="5480448" y="4948905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Teacher 3</a:t>
            </a:r>
          </a:p>
        </p:txBody>
      </p:sp>
      <p:sp>
        <p:nvSpPr>
          <p:cNvPr id="23593" name="Rectangle 48"/>
          <p:cNvSpPr>
            <a:spLocks noChangeArrowheads="1"/>
          </p:cNvSpPr>
          <p:nvPr/>
        </p:nvSpPr>
        <p:spPr bwMode="auto">
          <a:xfrm>
            <a:off x="7141369" y="4956048"/>
            <a:ext cx="31451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23594" name="Rectangle 49"/>
          <p:cNvSpPr>
            <a:spLocks noChangeArrowheads="1"/>
          </p:cNvSpPr>
          <p:nvPr/>
        </p:nvSpPr>
        <p:spPr bwMode="auto">
          <a:xfrm>
            <a:off x="7148512" y="4204764"/>
            <a:ext cx="31451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23595" name="Rectangle 50"/>
          <p:cNvSpPr>
            <a:spLocks noChangeArrowheads="1"/>
          </p:cNvSpPr>
          <p:nvPr/>
        </p:nvSpPr>
        <p:spPr bwMode="auto">
          <a:xfrm>
            <a:off x="7155656" y="3454670"/>
            <a:ext cx="31451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23596" name="Rectangle 51"/>
          <p:cNvSpPr>
            <a:spLocks noChangeArrowheads="1"/>
          </p:cNvSpPr>
          <p:nvPr/>
        </p:nvSpPr>
        <p:spPr bwMode="auto">
          <a:xfrm>
            <a:off x="7675960" y="3659457"/>
            <a:ext cx="7056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Shapes</a:t>
            </a:r>
          </a:p>
        </p:txBody>
      </p:sp>
      <p:sp>
        <p:nvSpPr>
          <p:cNvPr id="23597" name="Rectangle 52"/>
          <p:cNvSpPr>
            <a:spLocks noChangeArrowheads="1"/>
          </p:cNvSpPr>
          <p:nvPr/>
        </p:nvSpPr>
        <p:spPr bwMode="auto">
          <a:xfrm>
            <a:off x="7670007" y="4404788"/>
            <a:ext cx="72487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Puzzles</a:t>
            </a:r>
          </a:p>
        </p:txBody>
      </p:sp>
      <p:sp>
        <p:nvSpPr>
          <p:cNvPr id="23598" name="Rectangle 53"/>
          <p:cNvSpPr>
            <a:spLocks noChangeArrowheads="1"/>
          </p:cNvSpPr>
          <p:nvPr/>
        </p:nvSpPr>
        <p:spPr bwMode="auto">
          <a:xfrm>
            <a:off x="7665244" y="5119163"/>
            <a:ext cx="7441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Nations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62" y="3634772"/>
            <a:ext cx="2362738" cy="17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58516" y="1655635"/>
            <a:ext cx="6425803" cy="327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350">
                <a:solidFill>
                  <a:schemeClr val="bg1"/>
                </a:solidFill>
                <a:cs typeface="Arial" charset="0"/>
              </a:rPr>
              <a:t> 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173" y="1527048"/>
            <a:ext cx="8693944" cy="444460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2066925" y="2096167"/>
            <a:ext cx="5055394" cy="885825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008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9398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919787" y="2197738"/>
            <a:ext cx="685800" cy="685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7913078" y="1586717"/>
            <a:ext cx="485163" cy="44577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7428" y="1616849"/>
            <a:ext cx="385506" cy="385506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4585" name="Picture 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87091" y="1673494"/>
            <a:ext cx="29051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/>
          <p:nvPr/>
        </p:nvCxnSpPr>
        <p:spPr>
          <a:xfrm>
            <a:off x="1297646" y="1536848"/>
            <a:ext cx="12584" cy="4284505"/>
          </a:xfrm>
          <a:prstGeom prst="line">
            <a:avLst/>
          </a:prstGeom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414559" y="1916310"/>
            <a:ext cx="685800" cy="684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414559" y="3102045"/>
            <a:ext cx="685800" cy="644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414559" y="4127676"/>
            <a:ext cx="685800" cy="646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591" name="Picture 4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318897" y="5648992"/>
            <a:ext cx="275034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4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651082" y="5648992"/>
            <a:ext cx="275035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2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44116" y="1578244"/>
            <a:ext cx="186928" cy="18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4" name="Picture 2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35756" y="1608010"/>
            <a:ext cx="186929" cy="12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2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97719" y="1580626"/>
            <a:ext cx="275035" cy="18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6" name="Picture 30" descr="halloween_edited-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742010" y="3698749"/>
            <a:ext cx="934640" cy="934640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4597" name="Rectangle 32"/>
          <p:cNvSpPr>
            <a:spLocks noChangeArrowheads="1"/>
          </p:cNvSpPr>
          <p:nvPr/>
        </p:nvSpPr>
        <p:spPr bwMode="auto">
          <a:xfrm>
            <a:off x="1537098" y="3164157"/>
            <a:ext cx="190526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u="sng">
                <a:solidFill>
                  <a:schemeClr val="bg1"/>
                </a:solidFill>
              </a:rPr>
              <a:t>Today: October 31, 2014</a:t>
            </a:r>
          </a:p>
        </p:txBody>
      </p:sp>
      <p:sp>
        <p:nvSpPr>
          <p:cNvPr id="24598" name="Rectangle 33"/>
          <p:cNvSpPr>
            <a:spLocks noChangeArrowheads="1"/>
          </p:cNvSpPr>
          <p:nvPr/>
        </p:nvSpPr>
        <p:spPr bwMode="auto">
          <a:xfrm>
            <a:off x="1545431" y="3598736"/>
            <a:ext cx="140136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Today is</a:t>
            </a:r>
          </a:p>
          <a:p>
            <a:r>
              <a:rPr lang="en-US" sz="1350">
                <a:solidFill>
                  <a:schemeClr val="bg1"/>
                </a:solidFill>
              </a:rPr>
              <a:t>Halloween !</a:t>
            </a:r>
          </a:p>
        </p:txBody>
      </p:sp>
      <p:pic>
        <p:nvPicPr>
          <p:cNvPr id="24599" name="Picture 34" descr="photos_ico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685925" y="4748879"/>
            <a:ext cx="795338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989261" y="4808460"/>
            <a:ext cx="668681" cy="668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601" name="Rectangle 38"/>
          <p:cNvSpPr>
            <a:spLocks noChangeArrowheads="1"/>
          </p:cNvSpPr>
          <p:nvPr/>
        </p:nvSpPr>
        <p:spPr bwMode="auto">
          <a:xfrm>
            <a:off x="1641241" y="5525167"/>
            <a:ext cx="79541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Halloween 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Photos</a:t>
            </a:r>
          </a:p>
        </p:txBody>
      </p:sp>
      <p:sp>
        <p:nvSpPr>
          <p:cNvPr id="24602" name="Rectangle 39"/>
          <p:cNvSpPr>
            <a:spLocks noChangeArrowheads="1"/>
          </p:cNvSpPr>
          <p:nvPr/>
        </p:nvSpPr>
        <p:spPr bwMode="auto">
          <a:xfrm>
            <a:off x="2874728" y="5519213"/>
            <a:ext cx="79541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Halloween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Videos</a:t>
            </a:r>
          </a:p>
        </p:txBody>
      </p:sp>
      <p:sp>
        <p:nvSpPr>
          <p:cNvPr id="24603" name="Line 41"/>
          <p:cNvSpPr>
            <a:spLocks noChangeShapeType="1"/>
          </p:cNvSpPr>
          <p:nvPr/>
        </p:nvSpPr>
        <p:spPr bwMode="auto">
          <a:xfrm>
            <a:off x="1345406" y="3107007"/>
            <a:ext cx="7534275" cy="0"/>
          </a:xfrm>
          <a:prstGeom prst="line">
            <a:avLst/>
          </a:prstGeom>
          <a:noFill/>
          <a:ln w="38100" cmpd="dbl">
            <a:solidFill>
              <a:srgbClr val="C5C0BB"/>
            </a:solidFill>
            <a:round/>
            <a:headEnd/>
            <a:tailEnd/>
          </a:ln>
        </p:spPr>
        <p:txBody>
          <a:bodyPr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3" name="Flowchart: Alternate Process 4"/>
          <p:cNvSpPr>
            <a:spLocks noChangeArrowheads="1"/>
          </p:cNvSpPr>
          <p:nvPr/>
        </p:nvSpPr>
        <p:spPr bwMode="auto">
          <a:xfrm>
            <a:off x="4035028" y="3446336"/>
            <a:ext cx="4823222" cy="663178"/>
          </a:xfrm>
          <a:prstGeom prst="flowChartAlternateProcess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dist="38100" dir="8100000" algn="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4605" name="Rectangle 43"/>
          <p:cNvSpPr>
            <a:spLocks noChangeArrowheads="1"/>
          </p:cNvSpPr>
          <p:nvPr/>
        </p:nvSpPr>
        <p:spPr bwMode="auto">
          <a:xfrm>
            <a:off x="6025754" y="3111769"/>
            <a:ext cx="84350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u="sng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24606" name="Rectangle 44"/>
          <p:cNvSpPr>
            <a:spLocks noChangeArrowheads="1"/>
          </p:cNvSpPr>
          <p:nvPr/>
        </p:nvSpPr>
        <p:spPr bwMode="auto">
          <a:xfrm>
            <a:off x="4090987" y="3614213"/>
            <a:ext cx="52129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6" name="Flowchart: Alternate Process 4"/>
          <p:cNvSpPr/>
          <p:nvPr/>
        </p:nvSpPr>
        <p:spPr>
          <a:xfrm>
            <a:off x="4040982" y="4202382"/>
            <a:ext cx="4823222" cy="663179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Flowchart: Alternate Process 4"/>
          <p:cNvSpPr/>
          <p:nvPr/>
        </p:nvSpPr>
        <p:spPr>
          <a:xfrm>
            <a:off x="4046935" y="4941761"/>
            <a:ext cx="4823222" cy="663178"/>
          </a:xfrm>
          <a:prstGeom prst="flowChartAlternateProcess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284469" y="3522019"/>
            <a:ext cx="545198" cy="546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/>
          </a:blip>
          <a:stretch>
            <a:fillRect/>
          </a:stretch>
        </p:blipFill>
        <p:spPr>
          <a:xfrm>
            <a:off x="6294521" y="4277331"/>
            <a:ext cx="536828" cy="536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611" name="Rectangle 56"/>
          <p:cNvSpPr>
            <a:spLocks noChangeArrowheads="1"/>
          </p:cNvSpPr>
          <p:nvPr/>
        </p:nvSpPr>
        <p:spPr bwMode="auto">
          <a:xfrm>
            <a:off x="4015979" y="4395263"/>
            <a:ext cx="83266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11:30 AM</a:t>
            </a:r>
          </a:p>
        </p:txBody>
      </p:sp>
      <p:pic>
        <p:nvPicPr>
          <p:cNvPr id="24612" name="Picture 63" descr="child2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965157" y="3522019"/>
            <a:ext cx="628650" cy="5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3" name="Picture 64" descr="teacher3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461397" y="5037011"/>
            <a:ext cx="628650" cy="56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4" name="Picture 65" descr="teacher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422106" y="4268930"/>
            <a:ext cx="642938" cy="5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5" name="Picture 66" descr="teacher2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436394" y="3489198"/>
            <a:ext cx="61436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6" name="Picture 67" descr="child2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986588" y="4268930"/>
            <a:ext cx="621506" cy="58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7" name="Picture 68" descr="child2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972301" y="5037011"/>
            <a:ext cx="621506" cy="5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18" name="Rectangle 69"/>
          <p:cNvSpPr>
            <a:spLocks noChangeArrowheads="1"/>
          </p:cNvSpPr>
          <p:nvPr/>
        </p:nvSpPr>
        <p:spPr bwMode="auto">
          <a:xfrm>
            <a:off x="4037410" y="5132260"/>
            <a:ext cx="86914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11:45 AM</a:t>
            </a:r>
          </a:p>
        </p:txBody>
      </p:sp>
      <p:sp>
        <p:nvSpPr>
          <p:cNvPr id="24619" name="Rectangle 73"/>
          <p:cNvSpPr>
            <a:spLocks noChangeArrowheads="1"/>
          </p:cNvSpPr>
          <p:nvPr/>
        </p:nvSpPr>
        <p:spPr bwMode="auto">
          <a:xfrm>
            <a:off x="5480448" y="3433239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Teacher 1</a:t>
            </a:r>
          </a:p>
        </p:txBody>
      </p:sp>
      <p:sp>
        <p:nvSpPr>
          <p:cNvPr id="24620" name="Rectangle 74"/>
          <p:cNvSpPr>
            <a:spLocks noChangeArrowheads="1"/>
          </p:cNvSpPr>
          <p:nvPr/>
        </p:nvSpPr>
        <p:spPr bwMode="auto">
          <a:xfrm>
            <a:off x="5480448" y="4197620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>
                <a:solidFill>
                  <a:schemeClr val="bg1"/>
                </a:solidFill>
              </a:rPr>
              <a:t>Teacher 2</a:t>
            </a:r>
          </a:p>
        </p:txBody>
      </p:sp>
      <p:sp>
        <p:nvSpPr>
          <p:cNvPr id="24621" name="Rectangle 75"/>
          <p:cNvSpPr>
            <a:spLocks noChangeArrowheads="1"/>
          </p:cNvSpPr>
          <p:nvPr/>
        </p:nvSpPr>
        <p:spPr bwMode="auto">
          <a:xfrm>
            <a:off x="5480448" y="4948905"/>
            <a:ext cx="569387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Teacher 3</a:t>
            </a:r>
          </a:p>
        </p:txBody>
      </p:sp>
      <p:sp>
        <p:nvSpPr>
          <p:cNvPr id="24622" name="Rectangle 76"/>
          <p:cNvSpPr>
            <a:spLocks noChangeArrowheads="1"/>
          </p:cNvSpPr>
          <p:nvPr/>
        </p:nvSpPr>
        <p:spPr bwMode="auto">
          <a:xfrm>
            <a:off x="7066360" y="4956048"/>
            <a:ext cx="31130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Me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24623" name="Rectangle 77"/>
          <p:cNvSpPr>
            <a:spLocks noChangeArrowheads="1"/>
          </p:cNvSpPr>
          <p:nvPr/>
        </p:nvSpPr>
        <p:spPr bwMode="auto">
          <a:xfrm>
            <a:off x="7073504" y="4204764"/>
            <a:ext cx="31130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Me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24624" name="Rectangle 78"/>
          <p:cNvSpPr>
            <a:spLocks noChangeArrowheads="1"/>
          </p:cNvSpPr>
          <p:nvPr/>
        </p:nvSpPr>
        <p:spPr bwMode="auto">
          <a:xfrm>
            <a:off x="7080647" y="3454670"/>
            <a:ext cx="31130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Me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24625" name="Rectangle 79"/>
          <p:cNvSpPr>
            <a:spLocks noChangeArrowheads="1"/>
          </p:cNvSpPr>
          <p:nvPr/>
        </p:nvSpPr>
        <p:spPr bwMode="auto">
          <a:xfrm>
            <a:off x="7678342" y="3667792"/>
            <a:ext cx="7056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Shapes</a:t>
            </a:r>
          </a:p>
        </p:txBody>
      </p:sp>
      <p:sp>
        <p:nvSpPr>
          <p:cNvPr id="24626" name="Rectangle 80"/>
          <p:cNvSpPr>
            <a:spLocks noChangeArrowheads="1"/>
          </p:cNvSpPr>
          <p:nvPr/>
        </p:nvSpPr>
        <p:spPr bwMode="auto">
          <a:xfrm>
            <a:off x="7684294" y="4404788"/>
            <a:ext cx="72487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Puzzles</a:t>
            </a:r>
          </a:p>
        </p:txBody>
      </p:sp>
      <p:sp>
        <p:nvSpPr>
          <p:cNvPr id="24627" name="Rectangle 81"/>
          <p:cNvSpPr>
            <a:spLocks noChangeArrowheads="1"/>
          </p:cNvSpPr>
          <p:nvPr/>
        </p:nvSpPr>
        <p:spPr bwMode="auto">
          <a:xfrm>
            <a:off x="7643813" y="5119163"/>
            <a:ext cx="121379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Jack-o-lantern</a:t>
            </a:r>
          </a:p>
        </p:txBody>
      </p:sp>
      <p:pic>
        <p:nvPicPr>
          <p:cNvPr id="24628" name="Picture 85" descr="j0305493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217444" y="5037011"/>
            <a:ext cx="640556" cy="52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408071" y="5142435"/>
            <a:ext cx="698777" cy="717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Easy to use</a:t>
            </a:r>
          </a:p>
          <a:p>
            <a:endParaRPr lang="en-US" dirty="0"/>
          </a:p>
          <a:p>
            <a:r>
              <a:rPr lang="en-US" dirty="0"/>
              <a:t>Simple and attractive UI</a:t>
            </a:r>
          </a:p>
          <a:p>
            <a:endParaRPr lang="en-US" dirty="0"/>
          </a:p>
          <a:p>
            <a:r>
              <a:rPr lang="en-US" dirty="0"/>
              <a:t>Customized to user needs</a:t>
            </a:r>
          </a:p>
          <a:p>
            <a:endParaRPr lang="en-US" dirty="0"/>
          </a:p>
          <a:p>
            <a:r>
              <a:rPr lang="en-US" dirty="0"/>
              <a:t>Aids in learning and interaction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Helps reduce </a:t>
            </a:r>
            <a:r>
              <a:rPr lang="en-US" dirty="0"/>
              <a:t>anxiety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Helps  reduce </a:t>
            </a:r>
            <a:r>
              <a:rPr lang="en-US" dirty="0"/>
              <a:t>communication dependency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laptop that makes you happy – it’s a “</a:t>
            </a:r>
            <a:r>
              <a:rPr lang="en-US" dirty="0" err="1" smtClean="0"/>
              <a:t>Lappy</a:t>
            </a:r>
            <a:r>
              <a:rPr lang="en-US" dirty="0" smtClean="0"/>
              <a:t>”!</a:t>
            </a:r>
          </a:p>
          <a:p>
            <a:r>
              <a:rPr lang="en-US" dirty="0" smtClean="0"/>
              <a:t>The “</a:t>
            </a:r>
            <a:r>
              <a:rPr lang="en-US" dirty="0" err="1" smtClean="0"/>
              <a:t>Lappy</a:t>
            </a:r>
            <a:r>
              <a:rPr lang="en-US" dirty="0" smtClean="0"/>
              <a:t>” is our attempt at bringing happiness to an autistic  child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9600" y="1676400"/>
            <a:ext cx="7289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3200" i="1" kern="0" dirty="0" smtClean="0">
                <a:ea typeface="ＭＳ Ｐゴシック" pitchFamily="34" charset="-128"/>
              </a:rPr>
              <a:t>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3200" i="1" kern="0" dirty="0" smtClean="0">
                <a:ea typeface="ＭＳ Ｐゴシック" pitchFamily="34" charset="-128"/>
              </a:rPr>
              <a:t> Autism is part of who I am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kern="0" dirty="0" smtClean="0">
                <a:solidFill>
                  <a:schemeClr val="tx2"/>
                </a:solidFill>
                <a:ea typeface="ＭＳ Ｐゴシック" pitchFamily="34" charset="-128"/>
              </a:rPr>
              <a:t>— Temple Grandin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901950" y="1752600"/>
            <a:ext cx="0" cy="2514600"/>
          </a:xfrm>
          <a:prstGeom prst="line">
            <a:avLst/>
          </a:prstGeom>
          <a:noFill/>
          <a:ln w="28575">
            <a:solidFill>
              <a:srgbClr val="42AE2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 descr="C:\CHINMAY\CTS\TO BE TRANSFERRED\Seema SCU Project\TheAutistic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81188"/>
            <a:ext cx="1638744" cy="23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Autism?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5179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Developmental </a:t>
            </a:r>
            <a:r>
              <a:rPr lang="en-US" dirty="0"/>
              <a:t>disorder that appears in the first 3 years of life, and affects the brain's normal development of social and communication skills</a:t>
            </a:r>
          </a:p>
          <a:p>
            <a:endParaRPr lang="en-US" dirty="0"/>
          </a:p>
          <a:p>
            <a:r>
              <a:rPr lang="en-US" dirty="0" smtClean="0"/>
              <a:t>A “spectrum </a:t>
            </a:r>
            <a:r>
              <a:rPr lang="en-US" dirty="0"/>
              <a:t>disorder” that affects individuals differently and to varying degrees</a:t>
            </a:r>
          </a:p>
          <a:p>
            <a:endParaRPr lang="en-US" dirty="0"/>
          </a:p>
          <a:p>
            <a:r>
              <a:rPr lang="en-US" dirty="0"/>
              <a:t>There is no one cause of autism just as there is no one type of </a:t>
            </a:r>
            <a:r>
              <a:rPr lang="en-US" dirty="0" smtClean="0"/>
              <a:t>autism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C:\CHINMAY\CTS\TO BE TRANSFERRED\Seema SCU Project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585"/>
            <a:ext cx="2447410" cy="20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http://www.ncbi.nlm.nih.gov/pubmedhealth/PMH0002494/ </a:t>
            </a:r>
          </a:p>
          <a:p>
            <a:r>
              <a:rPr lang="en-US" sz="2000" dirty="0"/>
              <a:t>http://www.autism-society.org/about-autism/</a:t>
            </a:r>
          </a:p>
          <a:p>
            <a:r>
              <a:rPr lang="en-US" sz="2000" dirty="0"/>
              <a:t>http://www.autismspeaks.org/what-autism/facts-about-autism</a:t>
            </a:r>
          </a:p>
          <a:p>
            <a:r>
              <a:rPr lang="en-US" sz="2000" dirty="0"/>
              <a:t>http://en.wikipedia.org/wiki/Autism</a:t>
            </a:r>
          </a:p>
          <a:p>
            <a:r>
              <a:rPr lang="en-US" sz="2000" dirty="0"/>
              <a:t>http://www.nytimes.com/2014/10/19/fashion/how-apples-siri-became-one-autistic-boys-bff.html?_r=0</a:t>
            </a:r>
          </a:p>
          <a:p>
            <a:r>
              <a:rPr lang="en-US" sz="2000" dirty="0"/>
              <a:t>http://www.templegrandin.com/</a:t>
            </a:r>
          </a:p>
          <a:p>
            <a:r>
              <a:rPr lang="en-US" sz="2000" dirty="0"/>
              <a:t>http://www.brainyquote.com/quotes/keywords/autism.html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 and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Fastest-growing serious developmental disability in U.S</a:t>
            </a:r>
          </a:p>
          <a:p>
            <a:endParaRPr lang="en-US" dirty="0"/>
          </a:p>
          <a:p>
            <a:r>
              <a:rPr lang="en-US" dirty="0" smtClean="0"/>
              <a:t>Five </a:t>
            </a:r>
            <a:r>
              <a:rPr lang="en-US" dirty="0"/>
              <a:t>times more likely </a:t>
            </a:r>
            <a:r>
              <a:rPr lang="en-US" dirty="0" smtClean="0"/>
              <a:t>in boys than girls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Affects 1 in 68 children and 1 in 42 boys</a:t>
            </a:r>
          </a:p>
          <a:p>
            <a:endParaRPr lang="en-US" dirty="0"/>
          </a:p>
          <a:p>
            <a:r>
              <a:rPr lang="en-US" dirty="0"/>
              <a:t>Costs a family $60,000 a year on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C:\CHINMAY\CTS\TO BE TRANSFERRED\Seema SCU Project\hd-web-icon-fac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58" y="2514600"/>
            <a:ext cx="191031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behavior and patterns</a:t>
            </a:r>
          </a:p>
          <a:p>
            <a:endParaRPr lang="en-US" dirty="0"/>
          </a:p>
          <a:p>
            <a:r>
              <a:rPr lang="en-US" dirty="0"/>
              <a:t>Lack of social interaction  skills</a:t>
            </a:r>
          </a:p>
          <a:p>
            <a:endParaRPr lang="en-US" dirty="0"/>
          </a:p>
          <a:p>
            <a:r>
              <a:rPr lang="en-US" dirty="0"/>
              <a:t>Lack of communication skills</a:t>
            </a:r>
          </a:p>
          <a:p>
            <a:endParaRPr lang="en-US" dirty="0"/>
          </a:p>
          <a:p>
            <a:r>
              <a:rPr lang="en-US" dirty="0"/>
              <a:t>Lack of cognitive 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0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721352" y="1447801"/>
            <a:ext cx="381304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SIRI and friends</a:t>
            </a:r>
            <a:endParaRPr lang="en-US" dirty="0"/>
          </a:p>
        </p:txBody>
      </p:sp>
      <p:sp>
        <p:nvSpPr>
          <p:cNvPr id="1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Her </a:t>
            </a:r>
            <a:r>
              <a:rPr lang="en-US" dirty="0"/>
              <a:t>son has autism and his best friend is SIRI</a:t>
            </a:r>
          </a:p>
          <a:p>
            <a:endParaRPr lang="en-US" dirty="0"/>
          </a:p>
          <a:p>
            <a:r>
              <a:rPr lang="en-US" dirty="0"/>
              <a:t>Feels inanimate objects have souls</a:t>
            </a:r>
          </a:p>
          <a:p>
            <a:endParaRPr lang="en-US" dirty="0"/>
          </a:p>
          <a:p>
            <a:r>
              <a:rPr lang="en-US" dirty="0"/>
              <a:t>Takes his </a:t>
            </a:r>
            <a:r>
              <a:rPr lang="en-US" dirty="0" smtClean="0"/>
              <a:t>iPhone </a:t>
            </a:r>
            <a:r>
              <a:rPr lang="en-US" dirty="0"/>
              <a:t>to the apple store to meet his friends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JudithNewman2013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69743"/>
            <a:ext cx="2469200" cy="19164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1" y="22860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Judith Newman</a:t>
            </a:r>
          </a:p>
          <a:p>
            <a:r>
              <a:rPr lang="en-US" sz="1600" dirty="0"/>
              <a:t>Prominent American journalist and author</a:t>
            </a:r>
          </a:p>
        </p:txBody>
      </p:sp>
    </p:spTree>
    <p:extLst>
      <p:ext uri="{BB962C8B-B14F-4D97-AF65-F5344CB8AC3E}">
        <p14:creationId xmlns:p14="http://schemas.microsoft.com/office/powerpoint/2010/main" val="256641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irregular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seeking</a:t>
            </a:r>
          </a:p>
          <a:p>
            <a:endParaRPr lang="en-US" dirty="0"/>
          </a:p>
          <a:p>
            <a:r>
              <a:rPr lang="en-US" dirty="0"/>
              <a:t>Escape something they don’t want or </a:t>
            </a:r>
            <a:r>
              <a:rPr lang="en-US" dirty="0" smtClean="0"/>
              <a:t>can’t </a:t>
            </a:r>
            <a:r>
              <a:rPr lang="en-US" dirty="0"/>
              <a:t>understand</a:t>
            </a:r>
          </a:p>
          <a:p>
            <a:endParaRPr lang="en-US" dirty="0"/>
          </a:p>
          <a:p>
            <a:r>
              <a:rPr lang="en-US" dirty="0"/>
              <a:t>Want something they don’t have</a:t>
            </a:r>
          </a:p>
          <a:p>
            <a:endParaRPr lang="en-US" dirty="0"/>
          </a:p>
          <a:p>
            <a:r>
              <a:rPr lang="en-US" dirty="0"/>
              <a:t>Sensory regulation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325" y="1825625"/>
            <a:ext cx="767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To </a:t>
            </a:r>
            <a:r>
              <a:rPr lang="en-US" sz="3200" dirty="0"/>
              <a:t>conduct a study on </a:t>
            </a:r>
            <a:r>
              <a:rPr lang="en-US" sz="3200" dirty="0" smtClean="0"/>
              <a:t>autism </a:t>
            </a:r>
            <a:r>
              <a:rPr lang="en-US" sz="3200" dirty="0"/>
              <a:t>and </a:t>
            </a:r>
            <a:r>
              <a:rPr lang="en-US" sz="3200" dirty="0" smtClean="0"/>
              <a:t>design </a:t>
            </a:r>
            <a:r>
              <a:rPr lang="en-US" sz="3200" dirty="0"/>
              <a:t>a product idea </a:t>
            </a:r>
            <a:r>
              <a:rPr lang="en-US" sz="3200" dirty="0" smtClean="0"/>
              <a:t>to </a:t>
            </a:r>
            <a:r>
              <a:rPr lang="en-US" sz="3200" dirty="0"/>
              <a:t>make </a:t>
            </a:r>
            <a:r>
              <a:rPr lang="en-US" sz="3200" dirty="0" smtClean="0"/>
              <a:t>autistic children happy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84B-F1D3-48DF-92C1-F9032C64D0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1020</Words>
  <Application>Microsoft Office PowerPoint</Application>
  <PresentationFormat>On-screen Show (4:3)</PresentationFormat>
  <Paragraphs>380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Arial</vt:lpstr>
      <vt:lpstr>Calibri</vt:lpstr>
      <vt:lpstr>Calibri Light</vt:lpstr>
      <vt:lpstr>Corbel</vt:lpstr>
      <vt:lpstr>Franklin Gothic Book</vt:lpstr>
      <vt:lpstr>Times New Roman</vt:lpstr>
      <vt:lpstr>Wingdings</vt:lpstr>
      <vt:lpstr>Depth</vt:lpstr>
      <vt:lpstr>Software Engineering Project Happy with Lappy </vt:lpstr>
      <vt:lpstr>Agenda</vt:lpstr>
      <vt:lpstr>Autism</vt:lpstr>
      <vt:lpstr>What is Autism?</vt:lpstr>
      <vt:lpstr>Facts and Figures</vt:lpstr>
      <vt:lpstr>Symptoms</vt:lpstr>
      <vt:lpstr>SIRI and friends</vt:lpstr>
      <vt:lpstr>Reasons for irregular behavior</vt:lpstr>
      <vt:lpstr>Objective</vt:lpstr>
      <vt:lpstr>Requirements</vt:lpstr>
      <vt:lpstr>Requirement Gathering</vt:lpstr>
      <vt:lpstr>Requirement Elicitation Techniques</vt:lpstr>
      <vt:lpstr>Personal Interview</vt:lpstr>
      <vt:lpstr>Student Study</vt:lpstr>
      <vt:lpstr>Anecdotes</vt:lpstr>
      <vt:lpstr>Survey Analysis</vt:lpstr>
      <vt:lpstr>Observations</vt:lpstr>
      <vt:lpstr>Scope of our project</vt:lpstr>
      <vt:lpstr>Expectations from Product-to-be</vt:lpstr>
      <vt:lpstr>Modeling the Requirements</vt:lpstr>
      <vt:lpstr>Top-level Use Case Diagram</vt:lpstr>
      <vt:lpstr>Detailed Use Cases</vt:lpstr>
      <vt:lpstr>State Diagram</vt:lpstr>
      <vt:lpstr>Design</vt:lpstr>
      <vt:lpstr>Design Phase</vt:lpstr>
      <vt:lpstr>Designing the Requirements</vt:lpstr>
      <vt:lpstr>Designing the Requirements</vt:lpstr>
      <vt:lpstr>User Interface</vt:lpstr>
      <vt:lpstr>Product Specification</vt:lpstr>
      <vt:lpstr>Welcome Screen</vt:lpstr>
      <vt:lpstr>Caretaker Login Screen</vt:lpstr>
      <vt:lpstr>App Screen – Level 1</vt:lpstr>
      <vt:lpstr>Level 1 - Details</vt:lpstr>
      <vt:lpstr>App Screen – Level 2</vt:lpstr>
      <vt:lpstr>Level 2 - Details</vt:lpstr>
      <vt:lpstr>Scheduler</vt:lpstr>
      <vt:lpstr>Scheduler Details</vt:lpstr>
      <vt:lpstr>Conclusion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2013-11-27T20:29:02Z</dcterms:created>
  <dcterms:modified xsi:type="dcterms:W3CDTF">2014-11-15T00:09:56Z</dcterms:modified>
</cp:coreProperties>
</file>